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75" r:id="rId5"/>
    <p:sldId id="258" r:id="rId6"/>
    <p:sldId id="259" r:id="rId7"/>
    <p:sldId id="279" r:id="rId8"/>
    <p:sldId id="260" r:id="rId9"/>
    <p:sldId id="261" r:id="rId10"/>
    <p:sldId id="262" r:id="rId11"/>
    <p:sldId id="263" r:id="rId12"/>
    <p:sldId id="264" r:id="rId13"/>
    <p:sldId id="265" r:id="rId14"/>
    <p:sldId id="266" r:id="rId15"/>
    <p:sldId id="281" r:id="rId16"/>
    <p:sldId id="267" r:id="rId17"/>
    <p:sldId id="276" r:id="rId18"/>
    <p:sldId id="269" r:id="rId19"/>
    <p:sldId id="271" r:id="rId20"/>
    <p:sldId id="270" r:id="rId21"/>
    <p:sldId id="272" r:id="rId22"/>
    <p:sldId id="280" r:id="rId23"/>
    <p:sldId id="273" r:id="rId24"/>
    <p:sldId id="282"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23" autoAdjust="0"/>
    <p:restoredTop sz="94660"/>
  </p:normalViewPr>
  <p:slideViewPr>
    <p:cSldViewPr snapToGrid="0">
      <p:cViewPr varScale="1">
        <p:scale>
          <a:sx n="86" d="100"/>
          <a:sy n="86" d="100"/>
        </p:scale>
        <p:origin x="47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E:\for%20Davy\Limit%20load%20Demonstration.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E:\for%20Davy\Limit%20load%20Demonstration.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dirty="0">
                <a:solidFill>
                  <a:srgbClr val="002060"/>
                </a:solidFill>
              </a:rPr>
              <a:t>Displacement at shell transition </a:t>
            </a:r>
            <a:r>
              <a:rPr lang="en-IN" baseline="0" dirty="0">
                <a:solidFill>
                  <a:srgbClr val="002060"/>
                </a:solidFill>
              </a:rPr>
              <a:t> vs  Internal Pressure</a:t>
            </a:r>
            <a:endParaRPr lang="en-IN" dirty="0">
              <a:solidFill>
                <a:srgbClr val="002060"/>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119844222248863E-2"/>
          <c:y val="0.12311103279779775"/>
          <c:w val="0.88265316568314411"/>
          <c:h val="0.74004653431190559"/>
        </c:manualLayout>
      </c:layout>
      <c:scatterChart>
        <c:scatterStyle val="lineMarker"/>
        <c:varyColors val="0"/>
        <c:ser>
          <c:idx val="0"/>
          <c:order val="0"/>
          <c:spPr>
            <a:ln w="19050" cap="rnd">
              <a:solidFill>
                <a:schemeClr val="accent1"/>
              </a:solidFill>
              <a:round/>
            </a:ln>
            <a:effectLst/>
          </c:spPr>
          <c:marker>
            <c:symbol val="none"/>
          </c:marker>
          <c:xVal>
            <c:numRef>
              <c:f>Sheet1!$C$7:$C$29</c:f>
              <c:numCache>
                <c:formatCode>General</c:formatCode>
                <c:ptCount val="23"/>
                <c:pt idx="0">
                  <c:v>0.1</c:v>
                </c:pt>
                <c:pt idx="1">
                  <c:v>0.2</c:v>
                </c:pt>
                <c:pt idx="2">
                  <c:v>0.25</c:v>
                </c:pt>
                <c:pt idx="3">
                  <c:v>0.32</c:v>
                </c:pt>
                <c:pt idx="4">
                  <c:v>0.4</c:v>
                </c:pt>
                <c:pt idx="5">
                  <c:v>0.44</c:v>
                </c:pt>
                <c:pt idx="6">
                  <c:v>0.48</c:v>
                </c:pt>
                <c:pt idx="7">
                  <c:v>0.6</c:v>
                </c:pt>
                <c:pt idx="8">
                  <c:v>0.7</c:v>
                </c:pt>
                <c:pt idx="9">
                  <c:v>0.8</c:v>
                </c:pt>
                <c:pt idx="10">
                  <c:v>0.9</c:v>
                </c:pt>
                <c:pt idx="11">
                  <c:v>1</c:v>
                </c:pt>
                <c:pt idx="12">
                  <c:v>1.1000000000000001</c:v>
                </c:pt>
                <c:pt idx="13">
                  <c:v>1.2</c:v>
                </c:pt>
                <c:pt idx="14">
                  <c:v>1.3</c:v>
                </c:pt>
                <c:pt idx="15">
                  <c:v>1.4</c:v>
                </c:pt>
                <c:pt idx="16">
                  <c:v>1.5</c:v>
                </c:pt>
                <c:pt idx="17">
                  <c:v>1.6</c:v>
                </c:pt>
                <c:pt idx="18">
                  <c:v>1.7</c:v>
                </c:pt>
                <c:pt idx="19">
                  <c:v>1.8</c:v>
                </c:pt>
                <c:pt idx="20">
                  <c:v>1.9</c:v>
                </c:pt>
                <c:pt idx="21">
                  <c:v>2</c:v>
                </c:pt>
                <c:pt idx="22">
                  <c:v>2.1</c:v>
                </c:pt>
              </c:numCache>
            </c:numRef>
          </c:xVal>
          <c:yVal>
            <c:numRef>
              <c:f>Sheet1!$D$7:$D$29</c:f>
              <c:numCache>
                <c:formatCode>0.00</c:formatCode>
                <c:ptCount val="23"/>
                <c:pt idx="0">
                  <c:v>0.29364000000000001</c:v>
                </c:pt>
                <c:pt idx="1">
                  <c:v>0.58506000000000002</c:v>
                </c:pt>
                <c:pt idx="2">
                  <c:v>0.72994000000000003</c:v>
                </c:pt>
                <c:pt idx="3">
                  <c:v>0.93186999999999998</c:v>
                </c:pt>
                <c:pt idx="4">
                  <c:v>1.1614</c:v>
                </c:pt>
                <c:pt idx="5">
                  <c:v>1.2756000000000001</c:v>
                </c:pt>
                <c:pt idx="6">
                  <c:v>1.3895</c:v>
                </c:pt>
                <c:pt idx="7">
                  <c:v>1.7291000000000001</c:v>
                </c:pt>
                <c:pt idx="8">
                  <c:v>2.0099</c:v>
                </c:pt>
                <c:pt idx="9">
                  <c:v>2.2888000000000002</c:v>
                </c:pt>
                <c:pt idx="10">
                  <c:v>2.5663999999999998</c:v>
                </c:pt>
                <c:pt idx="11">
                  <c:v>2.8435000000000001</c:v>
                </c:pt>
                <c:pt idx="12">
                  <c:v>3.1242000000000001</c:v>
                </c:pt>
                <c:pt idx="13">
                  <c:v>3.4211999999999998</c:v>
                </c:pt>
                <c:pt idx="14">
                  <c:v>3.7991999999999999</c:v>
                </c:pt>
                <c:pt idx="15">
                  <c:v>4.2907000000000002</c:v>
                </c:pt>
                <c:pt idx="16">
                  <c:v>5.0594000000000001</c:v>
                </c:pt>
                <c:pt idx="17">
                  <c:v>6.4210000000000003</c:v>
                </c:pt>
                <c:pt idx="18">
                  <c:v>8.8325999999999993</c:v>
                </c:pt>
                <c:pt idx="19">
                  <c:v>12.545</c:v>
                </c:pt>
                <c:pt idx="20">
                  <c:v>16.986999999999998</c:v>
                </c:pt>
                <c:pt idx="21">
                  <c:v>21.603000000000002</c:v>
                </c:pt>
                <c:pt idx="22">
                  <c:v>86.19</c:v>
                </c:pt>
              </c:numCache>
            </c:numRef>
          </c:yVal>
          <c:smooth val="0"/>
          <c:extLst>
            <c:ext xmlns:c16="http://schemas.microsoft.com/office/drawing/2014/chart" uri="{C3380CC4-5D6E-409C-BE32-E72D297353CC}">
              <c16:uniqueId val="{00000000-48EB-4DDF-BE65-DABA345FF3E7}"/>
            </c:ext>
          </c:extLst>
        </c:ser>
        <c:dLbls>
          <c:showLegendKey val="0"/>
          <c:showVal val="0"/>
          <c:showCatName val="0"/>
          <c:showSerName val="0"/>
          <c:showPercent val="0"/>
          <c:showBubbleSize val="0"/>
        </c:dLbls>
        <c:axId val="552115472"/>
        <c:axId val="552116432"/>
      </c:scatterChart>
      <c:valAx>
        <c:axId val="5521154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b="1" dirty="0">
                    <a:solidFill>
                      <a:srgbClr val="FF0000"/>
                    </a:solidFill>
                  </a:rPr>
                  <a:t>Internal</a:t>
                </a:r>
                <a:r>
                  <a:rPr lang="en-IN" b="1" dirty="0"/>
                  <a:t> </a:t>
                </a:r>
                <a:r>
                  <a:rPr lang="en-IN" b="1" dirty="0">
                    <a:solidFill>
                      <a:srgbClr val="FF0000"/>
                    </a:solidFill>
                  </a:rPr>
                  <a:t>Pressure</a:t>
                </a:r>
                <a:r>
                  <a:rPr lang="en-IN" b="1" baseline="0" dirty="0"/>
                  <a:t> (</a:t>
                </a:r>
                <a:r>
                  <a:rPr lang="en-IN" b="1" baseline="0" dirty="0">
                    <a:solidFill>
                      <a:srgbClr val="FF0000"/>
                    </a:solidFill>
                  </a:rPr>
                  <a:t>Mpa</a:t>
                </a:r>
                <a:r>
                  <a:rPr lang="en-IN" b="1" baseline="0" dirty="0"/>
                  <a:t>)</a:t>
                </a:r>
                <a:endParaRPr lang="en-IN" b="1" dirty="0"/>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2116432"/>
        <c:crosses val="autoZero"/>
        <c:crossBetween val="midCat"/>
      </c:valAx>
      <c:valAx>
        <c:axId val="5521164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solidFill>
                      <a:srgbClr val="FF0000"/>
                    </a:solidFill>
                  </a:rPr>
                  <a:t>Dispalcemnt at Shell (mm)</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2115472"/>
        <c:crosses val="autoZero"/>
        <c:crossBetween val="midCat"/>
      </c:valAx>
      <c:spPr>
        <a:noFill/>
        <a:ln w="1905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477537182852143"/>
          <c:y val="0.19486111111111112"/>
          <c:w val="0.84273862642169728"/>
          <c:h val="0.72088764946048411"/>
        </c:manualLayout>
      </c:layout>
      <c:scatterChart>
        <c:scatterStyle val="line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Sheet1!$C$7:$C$29</c:f>
              <c:numCache>
                <c:formatCode>General</c:formatCode>
                <c:ptCount val="23"/>
                <c:pt idx="0">
                  <c:v>0.1</c:v>
                </c:pt>
                <c:pt idx="1">
                  <c:v>0.2</c:v>
                </c:pt>
                <c:pt idx="2">
                  <c:v>0.25</c:v>
                </c:pt>
                <c:pt idx="3">
                  <c:v>0.32</c:v>
                </c:pt>
                <c:pt idx="4">
                  <c:v>0.4</c:v>
                </c:pt>
                <c:pt idx="5">
                  <c:v>0.44</c:v>
                </c:pt>
                <c:pt idx="6">
                  <c:v>0.48</c:v>
                </c:pt>
                <c:pt idx="7">
                  <c:v>0.6</c:v>
                </c:pt>
                <c:pt idx="8">
                  <c:v>0.7</c:v>
                </c:pt>
                <c:pt idx="9">
                  <c:v>0.8</c:v>
                </c:pt>
                <c:pt idx="10">
                  <c:v>0.9</c:v>
                </c:pt>
                <c:pt idx="11">
                  <c:v>1</c:v>
                </c:pt>
                <c:pt idx="12">
                  <c:v>1.1000000000000001</c:v>
                </c:pt>
                <c:pt idx="13">
                  <c:v>1.2</c:v>
                </c:pt>
                <c:pt idx="14">
                  <c:v>1.3</c:v>
                </c:pt>
                <c:pt idx="15">
                  <c:v>1.4</c:v>
                </c:pt>
                <c:pt idx="16">
                  <c:v>1.5</c:v>
                </c:pt>
                <c:pt idx="17">
                  <c:v>1.6</c:v>
                </c:pt>
                <c:pt idx="18">
                  <c:v>1.7</c:v>
                </c:pt>
                <c:pt idx="19">
                  <c:v>1.8</c:v>
                </c:pt>
                <c:pt idx="20">
                  <c:v>1.9</c:v>
                </c:pt>
                <c:pt idx="21">
                  <c:v>2</c:v>
                </c:pt>
                <c:pt idx="22">
                  <c:v>2.1</c:v>
                </c:pt>
              </c:numCache>
            </c:numRef>
          </c:xVal>
          <c:yVal>
            <c:numRef>
              <c:f>Sheet1!$D$7:$D$29</c:f>
              <c:numCache>
                <c:formatCode>0.00</c:formatCode>
                <c:ptCount val="23"/>
                <c:pt idx="0">
                  <c:v>0.29364000000000001</c:v>
                </c:pt>
                <c:pt idx="1">
                  <c:v>0.58506000000000002</c:v>
                </c:pt>
                <c:pt idx="2">
                  <c:v>0.72994000000000003</c:v>
                </c:pt>
                <c:pt idx="3">
                  <c:v>0.93186999999999998</c:v>
                </c:pt>
                <c:pt idx="4">
                  <c:v>1.1614</c:v>
                </c:pt>
                <c:pt idx="5">
                  <c:v>1.2756000000000001</c:v>
                </c:pt>
                <c:pt idx="6">
                  <c:v>1.3895</c:v>
                </c:pt>
                <c:pt idx="7">
                  <c:v>1.7291000000000001</c:v>
                </c:pt>
                <c:pt idx="8">
                  <c:v>2.0099</c:v>
                </c:pt>
                <c:pt idx="9">
                  <c:v>2.2888000000000002</c:v>
                </c:pt>
                <c:pt idx="10">
                  <c:v>2.5663999999999998</c:v>
                </c:pt>
                <c:pt idx="11">
                  <c:v>2.8435000000000001</c:v>
                </c:pt>
                <c:pt idx="12">
                  <c:v>3.1242000000000001</c:v>
                </c:pt>
                <c:pt idx="13">
                  <c:v>3.4211999999999998</c:v>
                </c:pt>
                <c:pt idx="14">
                  <c:v>3.7991999999999999</c:v>
                </c:pt>
                <c:pt idx="15">
                  <c:v>4.2907000000000002</c:v>
                </c:pt>
                <c:pt idx="16">
                  <c:v>5.0594000000000001</c:v>
                </c:pt>
                <c:pt idx="17">
                  <c:v>6.4210000000000003</c:v>
                </c:pt>
                <c:pt idx="18">
                  <c:v>8.8325999999999993</c:v>
                </c:pt>
                <c:pt idx="19">
                  <c:v>12.545</c:v>
                </c:pt>
                <c:pt idx="20">
                  <c:v>16.986999999999998</c:v>
                </c:pt>
                <c:pt idx="21">
                  <c:v>21.603000000000002</c:v>
                </c:pt>
                <c:pt idx="22">
                  <c:v>86.19</c:v>
                </c:pt>
              </c:numCache>
            </c:numRef>
          </c:yVal>
          <c:smooth val="0"/>
          <c:extLst>
            <c:ext xmlns:c16="http://schemas.microsoft.com/office/drawing/2014/chart" uri="{C3380CC4-5D6E-409C-BE32-E72D297353CC}">
              <c16:uniqueId val="{00000000-DA2D-49B3-BEAF-D50150AA3971}"/>
            </c:ext>
          </c:extLst>
        </c:ser>
        <c:dLbls>
          <c:showLegendKey val="0"/>
          <c:showVal val="0"/>
          <c:showCatName val="0"/>
          <c:showSerName val="0"/>
          <c:showPercent val="0"/>
          <c:showBubbleSize val="0"/>
        </c:dLbls>
        <c:axId val="572030776"/>
        <c:axId val="572025976"/>
      </c:scatterChart>
      <c:valAx>
        <c:axId val="57203077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sz="1400" dirty="0">
                    <a:solidFill>
                      <a:srgbClr val="FF0000"/>
                    </a:solidFill>
                  </a:rPr>
                  <a:t>Internal Pressure (MPA</a:t>
                </a:r>
                <a:r>
                  <a:rPr lang="en-IN" dirty="0"/>
                  <a:t>)</a:t>
                </a:r>
                <a:r>
                  <a:rPr lang="en-IN" baseline="0" dirty="0"/>
                  <a:t> </a:t>
                </a:r>
                <a:endParaRPr lang="en-IN" dirty="0"/>
              </a:p>
            </c:rich>
          </c:tx>
          <c:layout>
            <c:manualLayout>
              <c:xMode val="edge"/>
              <c:yMode val="edge"/>
              <c:x val="0.4531734342947244"/>
              <c:y val="0.93759904451929943"/>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2025976"/>
        <c:crosses val="autoZero"/>
        <c:crossBetween val="midCat"/>
      </c:valAx>
      <c:valAx>
        <c:axId val="5720259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sz="1400">
                    <a:solidFill>
                      <a:srgbClr val="FF0000"/>
                    </a:solidFill>
                  </a:rPr>
                  <a:t>Pastic Strain</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2030776"/>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0.78059</cdr:x>
      <cdr:y>0.24614</cdr:y>
    </cdr:from>
    <cdr:to>
      <cdr:x>0.78059</cdr:x>
      <cdr:y>0.90342</cdr:y>
    </cdr:to>
    <cdr:cxnSp macro="">
      <cdr:nvCxnSpPr>
        <cdr:cNvPr id="4" name="Straight Connector 3">
          <a:extLst xmlns:a="http://schemas.openxmlformats.org/drawingml/2006/main">
            <a:ext uri="{FF2B5EF4-FFF2-40B4-BE49-F238E27FC236}">
              <a16:creationId xmlns:a16="http://schemas.microsoft.com/office/drawing/2014/main" id="{0878BCBB-C01D-4FCE-93F2-37F564C4BEEC}"/>
            </a:ext>
          </a:extLst>
        </cdr:cNvPr>
        <cdr:cNvCxnSpPr/>
      </cdr:nvCxnSpPr>
      <cdr:spPr>
        <a:xfrm xmlns:a="http://schemas.openxmlformats.org/drawingml/2006/main">
          <a:off x="6525384" y="1081191"/>
          <a:ext cx="0" cy="2887176"/>
        </a:xfrm>
        <a:prstGeom xmlns:a="http://schemas.openxmlformats.org/drawingml/2006/main" prst="line">
          <a:avLst/>
        </a:prstGeom>
        <a:ln xmlns:a="http://schemas.openxmlformats.org/drawingml/2006/main" w="19050">
          <a:solidFill>
            <a:srgbClr val="00B05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0.18641</cdr:x>
      <cdr:y>0.21784</cdr:y>
    </cdr:from>
    <cdr:to>
      <cdr:x>0.18641</cdr:x>
      <cdr:y>0.87512</cdr:y>
    </cdr:to>
    <cdr:cxnSp macro="">
      <cdr:nvCxnSpPr>
        <cdr:cNvPr id="9" name="Straight Connector 8">
          <a:extLst xmlns:a="http://schemas.openxmlformats.org/drawingml/2006/main">
            <a:ext uri="{FF2B5EF4-FFF2-40B4-BE49-F238E27FC236}">
              <a16:creationId xmlns:a16="http://schemas.microsoft.com/office/drawing/2014/main" id="{A12DD06C-A8AE-4AE9-803E-4FEBB25CF147}"/>
            </a:ext>
          </a:extLst>
        </cdr:cNvPr>
        <cdr:cNvCxnSpPr/>
      </cdr:nvCxnSpPr>
      <cdr:spPr>
        <a:xfrm xmlns:a="http://schemas.openxmlformats.org/drawingml/2006/main">
          <a:off x="1558343" y="956904"/>
          <a:ext cx="0" cy="2887176"/>
        </a:xfrm>
        <a:prstGeom xmlns:a="http://schemas.openxmlformats.org/drawingml/2006/main" prst="line">
          <a:avLst/>
        </a:prstGeom>
        <a:ln xmlns:a="http://schemas.openxmlformats.org/drawingml/2006/main" w="19050">
          <a:solidFill>
            <a:srgbClr val="FF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0.24507</cdr:x>
      <cdr:y>0.2138</cdr:y>
    </cdr:from>
    <cdr:to>
      <cdr:x>0.24507</cdr:x>
      <cdr:y>0.87108</cdr:y>
    </cdr:to>
    <cdr:cxnSp macro="">
      <cdr:nvCxnSpPr>
        <cdr:cNvPr id="10" name="Straight Connector 9">
          <a:extLst xmlns:a="http://schemas.openxmlformats.org/drawingml/2006/main">
            <a:ext uri="{FF2B5EF4-FFF2-40B4-BE49-F238E27FC236}">
              <a16:creationId xmlns:a16="http://schemas.microsoft.com/office/drawing/2014/main" id="{A12DD06C-A8AE-4AE9-803E-4FEBB25CF147}"/>
            </a:ext>
          </a:extLst>
        </cdr:cNvPr>
        <cdr:cNvCxnSpPr/>
      </cdr:nvCxnSpPr>
      <cdr:spPr>
        <a:xfrm xmlns:a="http://schemas.openxmlformats.org/drawingml/2006/main">
          <a:off x="2048669" y="939138"/>
          <a:ext cx="0" cy="2887176"/>
        </a:xfrm>
        <a:prstGeom xmlns:a="http://schemas.openxmlformats.org/drawingml/2006/main" prst="line">
          <a:avLst/>
        </a:prstGeom>
        <a:ln xmlns:a="http://schemas.openxmlformats.org/drawingml/2006/main" w="19050">
          <a:solidFill>
            <a:srgbClr val="00206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0.74454</cdr:x>
      <cdr:y>0.10565</cdr:y>
    </cdr:from>
    <cdr:to>
      <cdr:x>0.88538</cdr:x>
      <cdr:y>0.17311</cdr:y>
    </cdr:to>
    <cdr:sp macro="" textlink="">
      <cdr:nvSpPr>
        <cdr:cNvPr id="12" name="TextBox 11">
          <a:extLst xmlns:a="http://schemas.openxmlformats.org/drawingml/2006/main">
            <a:ext uri="{FF2B5EF4-FFF2-40B4-BE49-F238E27FC236}">
              <a16:creationId xmlns:a16="http://schemas.microsoft.com/office/drawing/2014/main" id="{4181F74C-17BF-423D-B480-A80797FE8536}"/>
            </a:ext>
          </a:extLst>
        </cdr:cNvPr>
        <cdr:cNvSpPr txBox="1"/>
      </cdr:nvSpPr>
      <cdr:spPr>
        <a:xfrm xmlns:a="http://schemas.openxmlformats.org/drawingml/2006/main">
          <a:off x="6400270" y="464079"/>
          <a:ext cx="1210733" cy="29633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IN" sz="1100" b="1" dirty="0">
              <a:latin typeface="Calibri" panose="020F0502020204030204" pitchFamily="34" charset="0"/>
              <a:cs typeface="Calibri" panose="020F0502020204030204" pitchFamily="34" charset="0"/>
            </a:rPr>
            <a:t>Limit load(2.0 Mpa</a:t>
          </a:r>
          <a:r>
            <a:rPr lang="en-IN" sz="1100" b="1" dirty="0"/>
            <a:t>) </a:t>
          </a:r>
        </a:p>
      </cdr:txBody>
    </cdr:sp>
  </cdr:relSizeAnchor>
  <cdr:relSizeAnchor xmlns:cdr="http://schemas.openxmlformats.org/drawingml/2006/chartDrawing">
    <cdr:from>
      <cdr:x>0.08464</cdr:x>
      <cdr:y>0.11914</cdr:y>
    </cdr:from>
    <cdr:to>
      <cdr:x>0.24223</cdr:x>
      <cdr:y>0.17311</cdr:y>
    </cdr:to>
    <cdr:sp macro="" textlink="">
      <cdr:nvSpPr>
        <cdr:cNvPr id="13" name="TextBox 1">
          <a:extLst xmlns:a="http://schemas.openxmlformats.org/drawingml/2006/main">
            <a:ext uri="{FF2B5EF4-FFF2-40B4-BE49-F238E27FC236}">
              <a16:creationId xmlns:a16="http://schemas.microsoft.com/office/drawing/2014/main" id="{340DF895-27F2-434C-8701-12722C1CB716}"/>
            </a:ext>
          </a:extLst>
        </cdr:cNvPr>
        <cdr:cNvSpPr txBox="1"/>
      </cdr:nvSpPr>
      <cdr:spPr>
        <a:xfrm xmlns:a="http://schemas.openxmlformats.org/drawingml/2006/main">
          <a:off x="727604" y="523345"/>
          <a:ext cx="1354667" cy="23706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IN" sz="1100" dirty="0"/>
            <a:t>Internal Pr. 0.32 Mpa</a:t>
          </a:r>
        </a:p>
      </cdr:txBody>
    </cdr:sp>
  </cdr:relSizeAnchor>
  <cdr:relSizeAnchor xmlns:cdr="http://schemas.openxmlformats.org/drawingml/2006/chartDrawing">
    <cdr:from>
      <cdr:x>0.23968</cdr:x>
      <cdr:y>0.22166</cdr:y>
    </cdr:from>
    <cdr:to>
      <cdr:x>0.45242</cdr:x>
      <cdr:y>0.30069</cdr:y>
    </cdr:to>
    <cdr:sp macro="" textlink="">
      <cdr:nvSpPr>
        <cdr:cNvPr id="17" name="TextBox 16">
          <a:extLst xmlns:a="http://schemas.openxmlformats.org/drawingml/2006/main">
            <a:ext uri="{FF2B5EF4-FFF2-40B4-BE49-F238E27FC236}">
              <a16:creationId xmlns:a16="http://schemas.microsoft.com/office/drawing/2014/main" id="{03FA471A-DC52-4B90-9FEB-B1E50B7A6807}"/>
            </a:ext>
          </a:extLst>
        </cdr:cNvPr>
        <cdr:cNvSpPr txBox="1"/>
      </cdr:nvSpPr>
      <cdr:spPr>
        <a:xfrm xmlns:a="http://schemas.openxmlformats.org/drawingml/2006/main">
          <a:off x="2003596" y="973667"/>
          <a:ext cx="1778442" cy="34713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IN" sz="1100" dirty="0"/>
            <a:t>Factored load 0.48 Mpa</a:t>
          </a:r>
        </a:p>
      </cdr:txBody>
    </cdr:sp>
  </cdr:relSizeAnchor>
</c:userShapes>
</file>

<file path=ppt/drawings/drawing2.xml><?xml version="1.0" encoding="utf-8"?>
<c:userShapes xmlns:c="http://schemas.openxmlformats.org/drawingml/2006/chart">
  <cdr:relSizeAnchor xmlns:cdr="http://schemas.openxmlformats.org/drawingml/2006/chartDrawing">
    <cdr:from>
      <cdr:x>0.22127</cdr:x>
      <cdr:y>0.22981</cdr:y>
    </cdr:from>
    <cdr:to>
      <cdr:x>0.22127</cdr:x>
      <cdr:y>0.97366</cdr:y>
    </cdr:to>
    <cdr:cxnSp macro="">
      <cdr:nvCxnSpPr>
        <cdr:cNvPr id="2" name="Straight Connector 1">
          <a:extLst xmlns:a="http://schemas.openxmlformats.org/drawingml/2006/main">
            <a:ext uri="{FF2B5EF4-FFF2-40B4-BE49-F238E27FC236}">
              <a16:creationId xmlns:a16="http://schemas.microsoft.com/office/drawing/2014/main" id="{05166466-21D7-400F-9C9D-7EA165DC37BA}"/>
            </a:ext>
          </a:extLst>
        </cdr:cNvPr>
        <cdr:cNvCxnSpPr/>
      </cdr:nvCxnSpPr>
      <cdr:spPr>
        <a:xfrm xmlns:a="http://schemas.openxmlformats.org/drawingml/2006/main">
          <a:off x="1902077" y="894892"/>
          <a:ext cx="0" cy="2896508"/>
        </a:xfrm>
        <a:prstGeom xmlns:a="http://schemas.openxmlformats.org/drawingml/2006/main" prst="line">
          <a:avLst/>
        </a:prstGeom>
        <a:ln xmlns:a="http://schemas.openxmlformats.org/drawingml/2006/main" w="19050">
          <a:solidFill>
            <a:srgbClr val="FF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0.79932</cdr:x>
      <cdr:y>0.21094</cdr:y>
    </cdr:from>
    <cdr:to>
      <cdr:x>0.79932</cdr:x>
      <cdr:y>0.95478</cdr:y>
    </cdr:to>
    <cdr:cxnSp macro="">
      <cdr:nvCxnSpPr>
        <cdr:cNvPr id="3" name="Straight Connector 2">
          <a:extLst xmlns:a="http://schemas.openxmlformats.org/drawingml/2006/main">
            <a:ext uri="{FF2B5EF4-FFF2-40B4-BE49-F238E27FC236}">
              <a16:creationId xmlns:a16="http://schemas.microsoft.com/office/drawing/2014/main" id="{E9A6D778-D39D-44CB-97CD-44CAA3184B97}"/>
            </a:ext>
          </a:extLst>
        </cdr:cNvPr>
        <cdr:cNvCxnSpPr/>
      </cdr:nvCxnSpPr>
      <cdr:spPr>
        <a:xfrm xmlns:a="http://schemas.openxmlformats.org/drawingml/2006/main">
          <a:off x="6871106" y="821405"/>
          <a:ext cx="0" cy="2896508"/>
        </a:xfrm>
        <a:prstGeom xmlns:a="http://schemas.openxmlformats.org/drawingml/2006/main" prst="line">
          <a:avLst/>
        </a:prstGeom>
        <a:ln xmlns:a="http://schemas.openxmlformats.org/drawingml/2006/main" w="19050">
          <a:solidFill>
            <a:srgbClr val="00B05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0.28605</cdr:x>
      <cdr:y>0.23374</cdr:y>
    </cdr:from>
    <cdr:to>
      <cdr:x>0.28605</cdr:x>
      <cdr:y>0.97758</cdr:y>
    </cdr:to>
    <cdr:cxnSp macro="">
      <cdr:nvCxnSpPr>
        <cdr:cNvPr id="4" name="Straight Connector 3">
          <a:extLst xmlns:a="http://schemas.openxmlformats.org/drawingml/2006/main">
            <a:ext uri="{FF2B5EF4-FFF2-40B4-BE49-F238E27FC236}">
              <a16:creationId xmlns:a16="http://schemas.microsoft.com/office/drawing/2014/main" id="{E9A6D778-D39D-44CB-97CD-44CAA3184B97}"/>
            </a:ext>
          </a:extLst>
        </cdr:cNvPr>
        <cdr:cNvCxnSpPr/>
      </cdr:nvCxnSpPr>
      <cdr:spPr>
        <a:xfrm xmlns:a="http://schemas.openxmlformats.org/drawingml/2006/main">
          <a:off x="2458903" y="910181"/>
          <a:ext cx="0" cy="2896508"/>
        </a:xfrm>
        <a:prstGeom xmlns:a="http://schemas.openxmlformats.org/drawingml/2006/main" prst="line">
          <a:avLst/>
        </a:prstGeom>
        <a:ln xmlns:a="http://schemas.openxmlformats.org/drawingml/2006/main" w="19050">
          <a:solidFill>
            <a:srgbClr val="00206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0.29308</cdr:x>
      <cdr:y>0.28116</cdr:y>
    </cdr:from>
    <cdr:to>
      <cdr:x>0.49997</cdr:x>
      <cdr:y>0.37031</cdr:y>
    </cdr:to>
    <cdr:sp macro="" textlink="">
      <cdr:nvSpPr>
        <cdr:cNvPr id="5" name="TextBox 1">
          <a:extLst xmlns:a="http://schemas.openxmlformats.org/drawingml/2006/main">
            <a:ext uri="{FF2B5EF4-FFF2-40B4-BE49-F238E27FC236}">
              <a16:creationId xmlns:a16="http://schemas.microsoft.com/office/drawing/2014/main" id="{9355A690-74B8-42E1-9A16-0ABB436934CB}"/>
            </a:ext>
          </a:extLst>
        </cdr:cNvPr>
        <cdr:cNvSpPr txBox="1"/>
      </cdr:nvSpPr>
      <cdr:spPr>
        <a:xfrm xmlns:a="http://schemas.openxmlformats.org/drawingml/2006/main">
          <a:off x="2519383" y="1094837"/>
          <a:ext cx="1778422" cy="34714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IN" sz="1100" dirty="0"/>
            <a:t>Factored load 0.48 Mpa</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414421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92494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5095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3108008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4141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943590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16408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287569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186701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F93486-FC84-48D0-A1DA-D3DC7EA8BA1F}" type="datetimeFigureOut">
              <a:rPr lang="en-IN" smtClean="0"/>
              <a:t>19-07-2022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2960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F93486-FC84-48D0-A1DA-D3DC7EA8BA1F}" type="datetimeFigureOut">
              <a:rPr lang="en-IN" smtClean="0"/>
              <a:t>19-07-2022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02337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F93486-FC84-48D0-A1DA-D3DC7EA8BA1F}" type="datetimeFigureOut">
              <a:rPr lang="en-IN" smtClean="0"/>
              <a:t>19-07-2022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34130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F93486-FC84-48D0-A1DA-D3DC7EA8BA1F}" type="datetimeFigureOut">
              <a:rPr lang="en-IN" smtClean="0"/>
              <a:t>19-07-2022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67624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F93486-FC84-48D0-A1DA-D3DC7EA8BA1F}" type="datetimeFigureOut">
              <a:rPr lang="en-IN" smtClean="0"/>
              <a:t>19-07-2022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453480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F93486-FC84-48D0-A1DA-D3DC7EA8BA1F}" type="datetimeFigureOut">
              <a:rPr lang="en-IN" smtClean="0"/>
              <a:t>19-07-2022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2962682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F93486-FC84-48D0-A1DA-D3DC7EA8BA1F}" type="datetimeFigureOut">
              <a:rPr lang="en-IN" smtClean="0"/>
              <a:t>19-07-2022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D20ED-4C06-4128-BB68-FDCD253F8526}" type="slidenum">
              <a:rPr lang="en-IN" smtClean="0"/>
              <a:t>‹#›</a:t>
            </a:fld>
            <a:endParaRPr lang="en-IN"/>
          </a:p>
        </p:txBody>
      </p:sp>
    </p:spTree>
    <p:extLst>
      <p:ext uri="{BB962C8B-B14F-4D97-AF65-F5344CB8AC3E}">
        <p14:creationId xmlns:p14="http://schemas.microsoft.com/office/powerpoint/2010/main" val="1622015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F93486-FC84-48D0-A1DA-D3DC7EA8BA1F}" type="datetimeFigureOut">
              <a:rPr lang="en-IN" smtClean="0"/>
              <a:t>19-07-2022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48D20ED-4C06-4128-BB68-FDCD253F8526}" type="slidenum">
              <a:rPr lang="en-IN" smtClean="0"/>
              <a:t>‹#›</a:t>
            </a:fld>
            <a:endParaRPr lang="en-IN"/>
          </a:p>
        </p:txBody>
      </p:sp>
    </p:spTree>
    <p:extLst>
      <p:ext uri="{BB962C8B-B14F-4D97-AF65-F5344CB8AC3E}">
        <p14:creationId xmlns:p14="http://schemas.microsoft.com/office/powerpoint/2010/main" val="3076055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52FC5-9F1E-46FF-A8EE-952D72BDA6A7}"/>
              </a:ext>
            </a:extLst>
          </p:cNvPr>
          <p:cNvSpPr>
            <a:spLocks noGrp="1"/>
          </p:cNvSpPr>
          <p:nvPr>
            <p:ph type="ctrTitle"/>
          </p:nvPr>
        </p:nvSpPr>
        <p:spPr>
          <a:xfrm>
            <a:off x="1267392" y="705070"/>
            <a:ext cx="8525523" cy="2188170"/>
          </a:xfrm>
        </p:spPr>
        <p:txBody>
          <a:bodyPr>
            <a:noAutofit/>
          </a:bodyPr>
          <a:lstStyle/>
          <a:p>
            <a:pPr algn="just"/>
            <a:r>
              <a:rPr lang="en-US" sz="3600" dirty="0">
                <a:latin typeface="Calibri" panose="020F0502020204030204" pitchFamily="34" charset="0"/>
                <a:cs typeface="Calibri" panose="020F0502020204030204" pitchFamily="34" charset="0"/>
              </a:rPr>
              <a:t>Plastic collapse study using limit load analysis for a non-circular Pressure vessel using international codes(</a:t>
            </a:r>
            <a:r>
              <a:rPr lang="en-US" sz="2400" dirty="0">
                <a:latin typeface="Calibri" panose="020F0502020204030204" pitchFamily="34" charset="0"/>
                <a:cs typeface="Calibri" panose="020F0502020204030204" pitchFamily="34" charset="0"/>
              </a:rPr>
              <a:t>ASME Section VIII Division 2)</a:t>
            </a:r>
            <a:endParaRPr lang="en-IN" sz="24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4DF72530-7189-4876-9D66-035968F06324}"/>
              </a:ext>
            </a:extLst>
          </p:cNvPr>
          <p:cNvSpPr>
            <a:spLocks noGrp="1"/>
          </p:cNvSpPr>
          <p:nvPr>
            <p:ph type="subTitle" idx="1"/>
          </p:nvPr>
        </p:nvSpPr>
        <p:spPr>
          <a:xfrm>
            <a:off x="1524000" y="4377266"/>
            <a:ext cx="7766936" cy="1979145"/>
          </a:xfrm>
        </p:spPr>
        <p:txBody>
          <a:bodyPr>
            <a:normAutofit/>
          </a:bodyPr>
          <a:lstStyle/>
          <a:p>
            <a:pPr algn="ctr"/>
            <a:r>
              <a:rPr lang="en-IN" dirty="0">
                <a:solidFill>
                  <a:schemeClr val="tx1"/>
                </a:solidFill>
                <a:latin typeface="Calibri" panose="020F0502020204030204" pitchFamily="34" charset="0"/>
                <a:cs typeface="Calibri" panose="020F0502020204030204" pitchFamily="34" charset="0"/>
              </a:rPr>
              <a:t>Presented by </a:t>
            </a:r>
          </a:p>
          <a:p>
            <a:r>
              <a:rPr lang="en-IN" dirty="0">
                <a:solidFill>
                  <a:schemeClr val="tx1"/>
                </a:solidFill>
                <a:latin typeface="Calibri" panose="020F0502020204030204" pitchFamily="34" charset="0"/>
                <a:cs typeface="Calibri" panose="020F0502020204030204" pitchFamily="34" charset="0"/>
              </a:rPr>
              <a:t>Kingston Rivington (ASME Authorised Inspector)</a:t>
            </a:r>
          </a:p>
          <a:p>
            <a:r>
              <a:rPr lang="en-IN" sz="1800" baseline="30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IN" sz="1800" baseline="30000" dirty="0">
                <a:latin typeface="Calibri" panose="020F0502020204030204" pitchFamily="34" charset="0"/>
                <a:ea typeface="Calibri" panose="020F0502020204030204" pitchFamily="34" charset="0"/>
                <a:cs typeface="Calibri" panose="020F0502020204030204" pitchFamily="34" charset="0"/>
              </a:rPr>
              <a:t>  </a:t>
            </a:r>
          </a:p>
          <a:p>
            <a:r>
              <a:rPr lang="en-IN" dirty="0"/>
              <a:t> </a:t>
            </a:r>
          </a:p>
        </p:txBody>
      </p:sp>
      <p:pic>
        <p:nvPicPr>
          <p:cNvPr id="5" name="Picture 4">
            <a:extLst>
              <a:ext uri="{FF2B5EF4-FFF2-40B4-BE49-F238E27FC236}">
                <a16:creationId xmlns:a16="http://schemas.microsoft.com/office/drawing/2014/main" id="{EC51D3B0-35B2-4365-BD95-7F05488C05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9217" y="3857345"/>
            <a:ext cx="2323693" cy="2499066"/>
          </a:xfrm>
          <a:prstGeom prst="rect">
            <a:avLst/>
          </a:prstGeom>
          <a:effectLst>
            <a:outerShdw blurRad="101600" dist="50800" dir="5400000" sx="87000" sy="87000" algn="ctr" rotWithShape="0">
              <a:srgbClr val="000000"/>
            </a:outerShdw>
          </a:effectLst>
        </p:spPr>
      </p:pic>
    </p:spTree>
    <p:extLst>
      <p:ext uri="{BB962C8B-B14F-4D97-AF65-F5344CB8AC3E}">
        <p14:creationId xmlns:p14="http://schemas.microsoft.com/office/powerpoint/2010/main" val="475208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2270C-DCC8-4F9A-99AD-63204DF6BA62}"/>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Types of Plastic Load checks</a:t>
            </a:r>
          </a:p>
        </p:txBody>
      </p:sp>
      <p:sp>
        <p:nvSpPr>
          <p:cNvPr id="3" name="Content Placeholder 2">
            <a:extLst>
              <a:ext uri="{FF2B5EF4-FFF2-40B4-BE49-F238E27FC236}">
                <a16:creationId xmlns:a16="http://schemas.microsoft.com/office/drawing/2014/main" id="{408A271D-C61C-4CA0-AE52-6C326A9A3D93}"/>
              </a:ext>
            </a:extLst>
          </p:cNvPr>
          <p:cNvSpPr>
            <a:spLocks noGrp="1"/>
          </p:cNvSpPr>
          <p:nvPr>
            <p:ph idx="1"/>
          </p:nvPr>
        </p:nvSpPr>
        <p:spPr/>
        <p:txBody>
          <a:bodyPr>
            <a:normAutofit/>
          </a:bodyPr>
          <a:lstStyle/>
          <a:p>
            <a:r>
              <a:rPr lang="en-IN" sz="2400" dirty="0">
                <a:latin typeface="Calibri" panose="020F0502020204030204" pitchFamily="34" charset="0"/>
                <a:cs typeface="Calibri" panose="020F0502020204030204" pitchFamily="34" charset="0"/>
              </a:rPr>
              <a:t>The ASME Section VIII div.2 provides three types of collapse check,</a:t>
            </a:r>
          </a:p>
          <a:p>
            <a:pPr marL="0" indent="0">
              <a:buNone/>
            </a:pPr>
            <a:endParaRPr lang="en-IN" sz="24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IN" sz="2400" b="0" i="0" u="none" strike="noStrike" baseline="0" dirty="0">
                <a:latin typeface="Calibri" panose="020F0502020204030204" pitchFamily="34" charset="0"/>
                <a:cs typeface="Calibri" panose="020F0502020204030204" pitchFamily="34" charset="0"/>
              </a:rPr>
              <a:t>      Elastic Stress Analysis Method</a:t>
            </a:r>
          </a:p>
          <a:p>
            <a:pPr>
              <a:buFont typeface="Wingdings" panose="05000000000000000000" pitchFamily="2" charset="2"/>
              <a:buChar char="§"/>
            </a:pPr>
            <a:r>
              <a:rPr lang="en-IN" sz="2400" b="0" i="0" u="none" strike="noStrike" baseline="0" dirty="0">
                <a:latin typeface="Calibri" panose="020F0502020204030204" pitchFamily="34" charset="0"/>
                <a:cs typeface="Calibri" panose="020F0502020204030204" pitchFamily="34" charset="0"/>
              </a:rPr>
              <a:t>      Limit-Load Method</a:t>
            </a:r>
            <a:endParaRPr lang="en-IN" sz="24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US" sz="2400" b="0" i="0" u="none" strike="noStrike" baseline="0" dirty="0">
                <a:latin typeface="Calibri" panose="020F0502020204030204" pitchFamily="34" charset="0"/>
                <a:cs typeface="Calibri" panose="020F0502020204030204" pitchFamily="34" charset="0"/>
              </a:rPr>
              <a:t>      Elastic–Plastic Stress Analysis Method</a:t>
            </a:r>
            <a:endParaRPr lang="en-IN"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7705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76EE0-E024-4317-A397-7321AD267E22}"/>
              </a:ext>
            </a:extLst>
          </p:cNvPr>
          <p:cNvSpPr>
            <a:spLocks noGrp="1"/>
          </p:cNvSpPr>
          <p:nvPr>
            <p:ph type="title"/>
          </p:nvPr>
        </p:nvSpPr>
        <p:spPr>
          <a:xfrm>
            <a:off x="766767" y="302745"/>
            <a:ext cx="9202855" cy="1668098"/>
          </a:xfrm>
        </p:spPr>
        <p:txBody>
          <a:bodyPr>
            <a:normAutofit fontScale="90000"/>
          </a:bodyPr>
          <a:lstStyle/>
          <a:p>
            <a:br>
              <a:rPr lang="en-US" sz="3100" dirty="0"/>
            </a:br>
            <a:r>
              <a:rPr lang="en-US" sz="2700" dirty="0">
                <a:solidFill>
                  <a:schemeClr val="tx1">
                    <a:lumMod val="75000"/>
                    <a:lumOff val="25000"/>
                  </a:schemeClr>
                </a:solidFill>
                <a:latin typeface="Calibri" panose="020F0502020204030204" pitchFamily="34" charset="0"/>
                <a:cs typeface="Calibri" panose="020F0502020204030204" pitchFamily="34" charset="0"/>
              </a:rPr>
              <a:t>In this paper the limit load method is chosen to study a non-circular vessel components (shell) and out put is compared to the ASME section VIII div 2 Criterion. </a:t>
            </a:r>
            <a:endParaRPr lang="en-IN" sz="2700" dirty="0">
              <a:solidFill>
                <a:schemeClr val="tx1">
                  <a:lumMod val="75000"/>
                  <a:lumOff val="25000"/>
                </a:schemeClr>
              </a:solidFill>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A8EFDC87-45D4-4D27-9B8F-D590D2D590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0855" y="2722309"/>
            <a:ext cx="4131609" cy="3297491"/>
          </a:xfrm>
          <a:prstGeom prst="rect">
            <a:avLst/>
          </a:prstGeom>
        </p:spPr>
      </p:pic>
    </p:spTree>
    <p:extLst>
      <p:ext uri="{BB962C8B-B14F-4D97-AF65-F5344CB8AC3E}">
        <p14:creationId xmlns:p14="http://schemas.microsoft.com/office/powerpoint/2010/main" val="2063737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AF1AE-6FC1-4961-978C-5CD000EDC945}"/>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Material Inputs </a:t>
            </a:r>
          </a:p>
        </p:txBody>
      </p:sp>
      <p:sp>
        <p:nvSpPr>
          <p:cNvPr id="3" name="Content Placeholder 2">
            <a:extLst>
              <a:ext uri="{FF2B5EF4-FFF2-40B4-BE49-F238E27FC236}">
                <a16:creationId xmlns:a16="http://schemas.microsoft.com/office/drawing/2014/main" id="{59F8F8AE-6073-4F6D-A5BD-C217B16BC2A0}"/>
              </a:ext>
            </a:extLst>
          </p:cNvPr>
          <p:cNvSpPr>
            <a:spLocks noGrp="1"/>
          </p:cNvSpPr>
          <p:nvPr>
            <p:ph idx="1"/>
          </p:nvPr>
        </p:nvSpPr>
        <p:spPr>
          <a:xfrm>
            <a:off x="1346200" y="2895600"/>
            <a:ext cx="7927802" cy="3145762"/>
          </a:xfrm>
        </p:spPr>
        <p:txBody>
          <a:bodyPr>
            <a:normAutofit lnSpcReduction="10000"/>
          </a:bodyPr>
          <a:lstStyle/>
          <a:p>
            <a:endParaRPr lang="en-IN" dirty="0"/>
          </a:p>
          <a:p>
            <a:endParaRPr lang="en-IN" dirty="0"/>
          </a:p>
          <a:p>
            <a:endParaRPr lang="en-IN" dirty="0"/>
          </a:p>
          <a:p>
            <a:endParaRPr lang="en-IN" dirty="0"/>
          </a:p>
          <a:p>
            <a:endParaRPr lang="en-IN" dirty="0"/>
          </a:p>
          <a:p>
            <a:pPr marL="0" indent="0">
              <a:buNone/>
            </a:pPr>
            <a:r>
              <a:rPr lang="en-IN" dirty="0"/>
              <a:t> </a:t>
            </a:r>
            <a:r>
              <a:rPr lang="en-IN" sz="2400" dirty="0">
                <a:latin typeface="Calibri" panose="020F0502020204030204" pitchFamily="34" charset="0"/>
                <a:cs typeface="Calibri" panose="020F0502020204030204" pitchFamily="34" charset="0"/>
              </a:rPr>
              <a:t>Note : The values are taken from ASME Section II D </a:t>
            </a:r>
            <a:endParaRPr lang="en-IN" sz="1800" dirty="0">
              <a:latin typeface="Calibri" panose="020F0502020204030204" pitchFamily="34" charset="0"/>
              <a:cs typeface="Calibri" panose="020F0502020204030204" pitchFamily="34" charset="0"/>
            </a:endParaRPr>
          </a:p>
          <a:p>
            <a:endParaRPr lang="en-IN" dirty="0"/>
          </a:p>
          <a:p>
            <a:pPr marL="0" indent="0">
              <a:buNone/>
            </a:pPr>
            <a:r>
              <a:rPr lang="en-IN" dirty="0"/>
              <a:t> </a:t>
            </a:r>
          </a:p>
        </p:txBody>
      </p:sp>
      <p:graphicFrame>
        <p:nvGraphicFramePr>
          <p:cNvPr id="7" name="Table 7">
            <a:extLst>
              <a:ext uri="{FF2B5EF4-FFF2-40B4-BE49-F238E27FC236}">
                <a16:creationId xmlns:a16="http://schemas.microsoft.com/office/drawing/2014/main" id="{93D2EC72-30F5-4798-9EA3-14A70EF3031F}"/>
              </a:ext>
            </a:extLst>
          </p:cNvPr>
          <p:cNvGraphicFramePr>
            <a:graphicFrameLocks noGrp="1"/>
          </p:cNvGraphicFramePr>
          <p:nvPr>
            <p:extLst>
              <p:ext uri="{D42A27DB-BD31-4B8C-83A1-F6EECF244321}">
                <p14:modId xmlns:p14="http://schemas.microsoft.com/office/powerpoint/2010/main" val="2444980967"/>
              </p:ext>
            </p:extLst>
          </p:nvPr>
        </p:nvGraphicFramePr>
        <p:xfrm>
          <a:off x="1181826" y="1742789"/>
          <a:ext cx="9454225" cy="2725692"/>
        </p:xfrm>
        <a:graphic>
          <a:graphicData uri="http://schemas.openxmlformats.org/drawingml/2006/table">
            <a:tbl>
              <a:tblPr firstRow="1" bandRow="1">
                <a:tableStyleId>{5C22544A-7EE6-4342-B048-85BDC9FD1C3A}</a:tableStyleId>
              </a:tblPr>
              <a:tblGrid>
                <a:gridCol w="2731581">
                  <a:extLst>
                    <a:ext uri="{9D8B030D-6E8A-4147-A177-3AD203B41FA5}">
                      <a16:colId xmlns:a16="http://schemas.microsoft.com/office/drawing/2014/main" val="1048246637"/>
                    </a:ext>
                  </a:extLst>
                </a:gridCol>
                <a:gridCol w="1742197">
                  <a:extLst>
                    <a:ext uri="{9D8B030D-6E8A-4147-A177-3AD203B41FA5}">
                      <a16:colId xmlns:a16="http://schemas.microsoft.com/office/drawing/2014/main" val="2269059164"/>
                    </a:ext>
                  </a:extLst>
                </a:gridCol>
                <a:gridCol w="1550588">
                  <a:extLst>
                    <a:ext uri="{9D8B030D-6E8A-4147-A177-3AD203B41FA5}">
                      <a16:colId xmlns:a16="http://schemas.microsoft.com/office/drawing/2014/main" val="3274253072"/>
                    </a:ext>
                  </a:extLst>
                </a:gridCol>
                <a:gridCol w="1610305">
                  <a:extLst>
                    <a:ext uri="{9D8B030D-6E8A-4147-A177-3AD203B41FA5}">
                      <a16:colId xmlns:a16="http://schemas.microsoft.com/office/drawing/2014/main" val="1626292521"/>
                    </a:ext>
                  </a:extLst>
                </a:gridCol>
                <a:gridCol w="1819554">
                  <a:extLst>
                    <a:ext uri="{9D8B030D-6E8A-4147-A177-3AD203B41FA5}">
                      <a16:colId xmlns:a16="http://schemas.microsoft.com/office/drawing/2014/main" val="475953459"/>
                    </a:ext>
                  </a:extLst>
                </a:gridCol>
              </a:tblGrid>
              <a:tr h="784942">
                <a:tc>
                  <a:txBody>
                    <a:bodyPr/>
                    <a:lstStyle/>
                    <a:p>
                      <a:r>
                        <a:rPr lang="en-IN" dirty="0"/>
                        <a:t>Components </a:t>
                      </a:r>
                    </a:p>
                  </a:txBody>
                  <a:tcPr/>
                </a:tc>
                <a:tc>
                  <a:txBody>
                    <a:bodyPr/>
                    <a:lstStyle/>
                    <a:p>
                      <a:r>
                        <a:rPr lang="en-IN" dirty="0"/>
                        <a:t>Material </a:t>
                      </a:r>
                    </a:p>
                  </a:txBody>
                  <a:tcPr/>
                </a:tc>
                <a:tc>
                  <a:txBody>
                    <a:bodyPr/>
                    <a:lstStyle/>
                    <a:p>
                      <a:r>
                        <a:rPr lang="en-IN" dirty="0"/>
                        <a:t>Yield strength </a:t>
                      </a:r>
                    </a:p>
                  </a:txBody>
                  <a:tcPr/>
                </a:tc>
                <a:tc>
                  <a:txBody>
                    <a:bodyPr/>
                    <a:lstStyle/>
                    <a:p>
                      <a:r>
                        <a:rPr lang="en-IN" dirty="0"/>
                        <a:t>Young Modulus </a:t>
                      </a:r>
                    </a:p>
                  </a:txBody>
                  <a:tcPr/>
                </a:tc>
                <a:tc>
                  <a:txBody>
                    <a:bodyPr/>
                    <a:lstStyle/>
                    <a:p>
                      <a:r>
                        <a:rPr lang="en-IN" dirty="0"/>
                        <a:t>Poisson ratio </a:t>
                      </a:r>
                    </a:p>
                  </a:txBody>
                  <a:tcPr/>
                </a:tc>
                <a:extLst>
                  <a:ext uri="{0D108BD9-81ED-4DB2-BD59-A6C34878D82A}">
                    <a16:rowId xmlns:a16="http://schemas.microsoft.com/office/drawing/2014/main" val="2149553304"/>
                  </a:ext>
                </a:extLst>
              </a:tr>
              <a:tr h="784942">
                <a:tc>
                  <a:txBody>
                    <a:bodyPr/>
                    <a:lstStyle/>
                    <a:p>
                      <a:r>
                        <a:rPr lang="en-IN" sz="2000" dirty="0">
                          <a:latin typeface="Calibri" panose="020F0502020204030204" pitchFamily="34" charset="0"/>
                          <a:cs typeface="Calibri" panose="020F0502020204030204" pitchFamily="34" charset="0"/>
                        </a:rPr>
                        <a:t>Shell </a:t>
                      </a:r>
                      <a:r>
                        <a:rPr lang="en-IN" sz="2000" dirty="0">
                          <a:latin typeface="Calibri" panose="020F0502020204030204" pitchFamily="34" charset="0"/>
                          <a:cs typeface="Calibri" panose="020F0502020204030204" pitchFamily="34" charset="0"/>
                          <a:sym typeface="Wingdings" panose="05000000000000000000" pitchFamily="2" charset="2"/>
                        </a:rPr>
                        <a:t>-Rectangular Portion</a:t>
                      </a:r>
                      <a:endParaRPr lang="en-IN" sz="2000" dirty="0">
                        <a:latin typeface="Calibri" panose="020F0502020204030204" pitchFamily="34" charset="0"/>
                        <a:cs typeface="Calibri" panose="020F0502020204030204" pitchFamily="34" charset="0"/>
                      </a:endParaRPr>
                    </a:p>
                  </a:txBody>
                  <a:tcPr/>
                </a:tc>
                <a:tc>
                  <a:txBody>
                    <a:bodyPr/>
                    <a:lstStyle/>
                    <a:p>
                      <a:pPr algn="ctr"/>
                      <a:r>
                        <a:rPr lang="en-IN" sz="2000" dirty="0">
                          <a:latin typeface="Calibri" panose="020F0502020204030204" pitchFamily="34" charset="0"/>
                          <a:cs typeface="Calibri" panose="020F0502020204030204" pitchFamily="34" charset="0"/>
                        </a:rPr>
                        <a:t>SA350 LF2 Cl1</a:t>
                      </a:r>
                    </a:p>
                  </a:txBody>
                  <a:tcPr/>
                </a:tc>
                <a:tc>
                  <a:txBody>
                    <a:bodyPr/>
                    <a:lstStyle/>
                    <a:p>
                      <a:pPr algn="ctr"/>
                      <a:r>
                        <a:rPr lang="en-IN" sz="2000" dirty="0">
                          <a:latin typeface="Calibri" panose="020F0502020204030204" pitchFamily="34" charset="0"/>
                          <a:cs typeface="Calibri" panose="020F0502020204030204" pitchFamily="34" charset="0"/>
                        </a:rPr>
                        <a:t>250MPA</a:t>
                      </a:r>
                    </a:p>
                  </a:txBody>
                  <a:tcPr/>
                </a:tc>
                <a:tc>
                  <a:txBody>
                    <a:bodyPr/>
                    <a:lstStyle/>
                    <a:p>
                      <a:pPr algn="ctr"/>
                      <a:r>
                        <a:rPr lang="en-IN" sz="2000" dirty="0">
                          <a:latin typeface="Calibri" panose="020F0502020204030204" pitchFamily="34" charset="0"/>
                          <a:cs typeface="Calibri" panose="020F0502020204030204" pitchFamily="34" charset="0"/>
                        </a:rPr>
                        <a:t>1.98 E5 MPA</a:t>
                      </a:r>
                    </a:p>
                  </a:txBody>
                  <a:tcPr/>
                </a:tc>
                <a:tc>
                  <a:txBody>
                    <a:bodyPr/>
                    <a:lstStyle/>
                    <a:p>
                      <a:pPr algn="ctr"/>
                      <a:r>
                        <a:rPr lang="en-IN" sz="2000" dirty="0">
                          <a:latin typeface="Calibri" panose="020F0502020204030204" pitchFamily="34" charset="0"/>
                          <a:cs typeface="Calibri" panose="020F0502020204030204" pitchFamily="34" charset="0"/>
                        </a:rPr>
                        <a:t>0.3</a:t>
                      </a:r>
                    </a:p>
                  </a:txBody>
                  <a:tcPr/>
                </a:tc>
                <a:extLst>
                  <a:ext uri="{0D108BD9-81ED-4DB2-BD59-A6C34878D82A}">
                    <a16:rowId xmlns:a16="http://schemas.microsoft.com/office/drawing/2014/main" val="2169254279"/>
                  </a:ext>
                </a:extLst>
              </a:tr>
              <a:tr h="454768">
                <a:tc>
                  <a:txBody>
                    <a:bodyPr/>
                    <a:lstStyle/>
                    <a:p>
                      <a:r>
                        <a:rPr lang="en-IN" sz="2000" dirty="0">
                          <a:latin typeface="Calibri" panose="020F0502020204030204" pitchFamily="34" charset="0"/>
                          <a:cs typeface="Calibri" panose="020F0502020204030204" pitchFamily="34" charset="0"/>
                        </a:rPr>
                        <a:t>Shell -Circular Portion</a:t>
                      </a:r>
                    </a:p>
                  </a:txBody>
                  <a:tcPr/>
                </a:tc>
                <a:tc>
                  <a:txBody>
                    <a:bodyPr/>
                    <a:lstStyle/>
                    <a:p>
                      <a:pPr algn="ctr"/>
                      <a:r>
                        <a:rPr lang="en-IN" sz="2000" dirty="0">
                          <a:latin typeface="Calibri" panose="020F0502020204030204" pitchFamily="34" charset="0"/>
                          <a:cs typeface="Calibri" panose="020F0502020204030204" pitchFamily="34" charset="0"/>
                        </a:rPr>
                        <a:t>SA 516 Gr 70 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latin typeface="Calibri" panose="020F0502020204030204" pitchFamily="34" charset="0"/>
                          <a:cs typeface="Calibri" panose="020F0502020204030204" pitchFamily="34" charset="0"/>
                        </a:rPr>
                        <a:t>250MPA</a:t>
                      </a:r>
                    </a:p>
                    <a:p>
                      <a:pPr algn="ctr"/>
                      <a:endParaRPr lang="en-IN" sz="2000" dirty="0">
                        <a:latin typeface="Calibri" panose="020F0502020204030204" pitchFamily="34" charset="0"/>
                        <a:cs typeface="Calibri" panose="020F0502020204030204" pitchFamily="34"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latin typeface="Calibri" panose="020F0502020204030204" pitchFamily="34" charset="0"/>
                          <a:cs typeface="Calibri" panose="020F0502020204030204" pitchFamily="34" charset="0"/>
                        </a:rPr>
                        <a:t>1.98 E5MPA </a:t>
                      </a:r>
                    </a:p>
                    <a:p>
                      <a:pPr algn="ctr"/>
                      <a:endParaRPr lang="en-IN" sz="2000" dirty="0">
                        <a:latin typeface="Calibri" panose="020F0502020204030204" pitchFamily="34" charset="0"/>
                        <a:cs typeface="Calibri" panose="020F0502020204030204" pitchFamily="34" charset="0"/>
                      </a:endParaRPr>
                    </a:p>
                  </a:txBody>
                  <a:tcPr/>
                </a:tc>
                <a:tc>
                  <a:txBody>
                    <a:bodyPr/>
                    <a:lstStyle/>
                    <a:p>
                      <a:pPr algn="ctr"/>
                      <a:r>
                        <a:rPr lang="en-IN" sz="2000" dirty="0">
                          <a:latin typeface="Calibri" panose="020F0502020204030204" pitchFamily="34" charset="0"/>
                          <a:cs typeface="Calibri" panose="020F0502020204030204" pitchFamily="34" charset="0"/>
                        </a:rPr>
                        <a:t>0.3</a:t>
                      </a:r>
                    </a:p>
                  </a:txBody>
                  <a:tcPr/>
                </a:tc>
                <a:extLst>
                  <a:ext uri="{0D108BD9-81ED-4DB2-BD59-A6C34878D82A}">
                    <a16:rowId xmlns:a16="http://schemas.microsoft.com/office/drawing/2014/main" val="1894085087"/>
                  </a:ext>
                </a:extLst>
              </a:tr>
              <a:tr h="454768">
                <a:tc>
                  <a:txBody>
                    <a:bodyPr/>
                    <a:lstStyle/>
                    <a:p>
                      <a:r>
                        <a:rPr lang="en-IN" sz="2000" dirty="0">
                          <a:latin typeface="Calibri" panose="020F0502020204030204" pitchFamily="34" charset="0"/>
                          <a:cs typeface="Calibri" panose="020F0502020204030204" pitchFamily="34" charset="0"/>
                        </a:rPr>
                        <a:t>Saddle supports</a:t>
                      </a:r>
                    </a:p>
                  </a:txBody>
                  <a:tcPr/>
                </a:tc>
                <a:tc>
                  <a:txBody>
                    <a:bodyPr/>
                    <a:lstStyle/>
                    <a:p>
                      <a:pPr algn="ctr"/>
                      <a:r>
                        <a:rPr lang="en-IN" sz="2000" dirty="0">
                          <a:latin typeface="Calibri" panose="020F0502020204030204" pitchFamily="34" charset="0"/>
                          <a:cs typeface="Calibri" panose="020F0502020204030204" pitchFamily="34" charset="0"/>
                        </a:rPr>
                        <a:t>SA 516 Gr 70N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latin typeface="Calibri" panose="020F0502020204030204" pitchFamily="34" charset="0"/>
                          <a:cs typeface="Calibri" panose="020F0502020204030204" pitchFamily="34" charset="0"/>
                        </a:rPr>
                        <a:t>250MPA</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latin typeface="Calibri" panose="020F0502020204030204" pitchFamily="34" charset="0"/>
                          <a:cs typeface="Calibri" panose="020F0502020204030204" pitchFamily="34" charset="0"/>
                        </a:rPr>
                        <a:t>1.98 E5MPA </a:t>
                      </a:r>
                    </a:p>
                  </a:txBody>
                  <a:tcPr/>
                </a:tc>
                <a:tc>
                  <a:txBody>
                    <a:bodyPr/>
                    <a:lstStyle/>
                    <a:p>
                      <a:pPr algn="ctr"/>
                      <a:r>
                        <a:rPr lang="en-IN" sz="2000" dirty="0">
                          <a:latin typeface="Calibri" panose="020F0502020204030204" pitchFamily="34" charset="0"/>
                          <a:cs typeface="Calibri" panose="020F0502020204030204" pitchFamily="34" charset="0"/>
                        </a:rPr>
                        <a:t>0.3</a:t>
                      </a:r>
                    </a:p>
                  </a:txBody>
                  <a:tcPr/>
                </a:tc>
                <a:extLst>
                  <a:ext uri="{0D108BD9-81ED-4DB2-BD59-A6C34878D82A}">
                    <a16:rowId xmlns:a16="http://schemas.microsoft.com/office/drawing/2014/main" val="2757167207"/>
                  </a:ext>
                </a:extLst>
              </a:tr>
            </a:tbl>
          </a:graphicData>
        </a:graphic>
      </p:graphicFrame>
    </p:spTree>
    <p:extLst>
      <p:ext uri="{BB962C8B-B14F-4D97-AF65-F5344CB8AC3E}">
        <p14:creationId xmlns:p14="http://schemas.microsoft.com/office/powerpoint/2010/main" val="3695112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EF197-F910-450E-BC87-07FB7E00D2FC}"/>
              </a:ext>
            </a:extLst>
          </p:cNvPr>
          <p:cNvSpPr>
            <a:spLocks noGrp="1"/>
          </p:cNvSpPr>
          <p:nvPr>
            <p:ph type="title"/>
          </p:nvPr>
        </p:nvSpPr>
        <p:spPr/>
        <p:txBody>
          <a:bodyPr>
            <a:normAutofit/>
          </a:bodyPr>
          <a:lstStyle/>
          <a:p>
            <a:r>
              <a:rPr lang="en-IN" dirty="0">
                <a:latin typeface="Calibri" panose="020F0502020204030204" pitchFamily="34" charset="0"/>
                <a:cs typeface="Calibri" panose="020F0502020204030204" pitchFamily="34" charset="0"/>
              </a:rPr>
              <a:t>Limit-load analysis method-</a:t>
            </a:r>
            <a:r>
              <a:rPr lang="en-IN" sz="2000" dirty="0">
                <a:latin typeface="Calibri" panose="020F0502020204030204" pitchFamily="34" charset="0"/>
                <a:cs typeface="Calibri" panose="020F0502020204030204" pitchFamily="34" charset="0"/>
              </a:rPr>
              <a:t>(ASME requirement)</a:t>
            </a:r>
          </a:p>
        </p:txBody>
      </p:sp>
      <p:sp>
        <p:nvSpPr>
          <p:cNvPr id="3" name="Content Placeholder 2">
            <a:extLst>
              <a:ext uri="{FF2B5EF4-FFF2-40B4-BE49-F238E27FC236}">
                <a16:creationId xmlns:a16="http://schemas.microsoft.com/office/drawing/2014/main" id="{468C9523-E536-4FB8-9CD3-B518BE36CEF3}"/>
              </a:ext>
            </a:extLst>
          </p:cNvPr>
          <p:cNvSpPr>
            <a:spLocks noGrp="1"/>
          </p:cNvSpPr>
          <p:nvPr>
            <p:ph idx="1"/>
          </p:nvPr>
        </p:nvSpPr>
        <p:spPr>
          <a:xfrm>
            <a:off x="677333" y="1854201"/>
            <a:ext cx="10251923" cy="4187162"/>
          </a:xfrm>
        </p:spPr>
        <p:txBody>
          <a:bodyPr>
            <a:normAutofit fontScale="92500"/>
          </a:bodyPr>
          <a:lstStyle/>
          <a:p>
            <a:pPr algn="just"/>
            <a:r>
              <a:rPr lang="en-IN" sz="2600" dirty="0">
                <a:effectLst/>
                <a:latin typeface="Calibri" panose="020F0502020204030204" pitchFamily="34" charset="0"/>
                <a:ea typeface="Calibri" panose="020F0502020204030204" pitchFamily="34" charset="0"/>
                <a:cs typeface="Calibri" panose="020F0502020204030204" pitchFamily="34" charset="0"/>
              </a:rPr>
              <a:t>It can be done for single or multiple static loading condition.</a:t>
            </a:r>
          </a:p>
          <a:p>
            <a:pPr algn="just"/>
            <a:r>
              <a:rPr lang="en-IN" sz="2600" dirty="0">
                <a:effectLst/>
                <a:latin typeface="Calibri" panose="020F0502020204030204" pitchFamily="34" charset="0"/>
                <a:ea typeface="Calibri" panose="020F0502020204030204" pitchFamily="34" charset="0"/>
                <a:cs typeface="Calibri" panose="020F0502020204030204" pitchFamily="34" charset="0"/>
              </a:rPr>
              <a:t>Displacement and strain indicated by limit load analysis have no physical meaning. In</a:t>
            </a:r>
            <a:r>
              <a:rPr lang="en-IN" sz="2600" dirty="0">
                <a:latin typeface="Calibri" panose="020F0502020204030204" pitchFamily="34" charset="0"/>
                <a:ea typeface="Calibri" panose="020F0502020204030204" pitchFamily="34" charset="0"/>
                <a:cs typeface="Calibri" panose="020F0502020204030204" pitchFamily="34" charset="0"/>
              </a:rPr>
              <a:t> this case thermal load  can not be used .Other non load self limit load such as internal pressure &amp; dead load can be used.</a:t>
            </a:r>
          </a:p>
          <a:p>
            <a:r>
              <a:rPr lang="en-IN" sz="2600" dirty="0">
                <a:effectLst/>
                <a:latin typeface="Calibri" panose="020F0502020204030204" pitchFamily="34" charset="0"/>
                <a:ea typeface="Calibri" panose="020F0502020204030204" pitchFamily="34" charset="0"/>
                <a:cs typeface="Calibri" panose="020F0502020204030204" pitchFamily="34" charset="0"/>
              </a:rPr>
              <a:t>Establish lower bound to the limit load of structure using a numerical model  with following properties</a:t>
            </a:r>
          </a:p>
          <a:p>
            <a:pPr marL="0" indent="0">
              <a:buNone/>
            </a:pPr>
            <a:r>
              <a:rPr lang="en-IN" sz="2600" dirty="0">
                <a:latin typeface="Calibri" panose="020F0502020204030204" pitchFamily="34" charset="0"/>
                <a:cs typeface="Calibri" panose="020F0502020204030204" pitchFamily="34" charset="0"/>
              </a:rPr>
              <a:t>   -</a:t>
            </a:r>
            <a:r>
              <a:rPr lang="en-IN" sz="2600" dirty="0">
                <a:effectLst/>
                <a:latin typeface="Calibri" panose="020F0502020204030204" pitchFamily="34" charset="0"/>
                <a:ea typeface="Calibri" panose="020F0502020204030204" pitchFamily="34" charset="0"/>
                <a:cs typeface="Calibri" panose="020F0502020204030204" pitchFamily="34" charset="0"/>
              </a:rPr>
              <a:t>Material model is Elastic Perfectly plastic model  with specified yield   strength</a:t>
            </a:r>
          </a:p>
          <a:p>
            <a:pPr marL="0" indent="0">
              <a:buNone/>
            </a:pPr>
            <a:r>
              <a:rPr lang="en-IN" sz="2600" dirty="0">
                <a:latin typeface="Calibri" panose="020F0502020204030204" pitchFamily="34" charset="0"/>
                <a:cs typeface="Calibri" panose="020F0502020204030204" pitchFamily="34" charset="0"/>
              </a:rPr>
              <a:t>   - </a:t>
            </a:r>
            <a:r>
              <a:rPr lang="en-IN" sz="2600" dirty="0">
                <a:effectLst/>
                <a:latin typeface="Calibri" panose="020F0502020204030204" pitchFamily="34" charset="0"/>
                <a:ea typeface="Calibri" panose="020F0502020204030204" pitchFamily="34" charset="0"/>
                <a:cs typeface="Calibri" panose="020F0502020204030204" pitchFamily="34" charset="0"/>
              </a:rPr>
              <a:t>Small displacement theory is employed  </a:t>
            </a:r>
          </a:p>
          <a:p>
            <a:pPr marL="0" indent="0">
              <a:buNone/>
            </a:pPr>
            <a:r>
              <a:rPr lang="en-IN" sz="2600" dirty="0">
                <a:latin typeface="Calibri" panose="020F0502020204030204" pitchFamily="34" charset="0"/>
                <a:ea typeface="Calibri" panose="020F0502020204030204" pitchFamily="34" charset="0"/>
                <a:cs typeface="Calibri" panose="020F0502020204030204" pitchFamily="34" charset="0"/>
              </a:rPr>
              <a:t>   - </a:t>
            </a:r>
            <a:r>
              <a:rPr lang="en-IN" sz="2600" dirty="0">
                <a:effectLst/>
                <a:latin typeface="Calibri" panose="020F0502020204030204" pitchFamily="34" charset="0"/>
                <a:ea typeface="Calibri" panose="020F0502020204030204" pitchFamily="34" charset="0"/>
                <a:cs typeface="Calibri" panose="020F0502020204030204" pitchFamily="34" charset="0"/>
              </a:rPr>
              <a:t>Equilibrium is satisfied in the undeformed configuration</a:t>
            </a:r>
          </a:p>
          <a:p>
            <a:pPr marL="0" indent="0">
              <a:buNone/>
            </a:pPr>
            <a:endParaRPr lang="en-IN"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715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7C92-545E-43E4-A7A0-A85307A1FCF9}"/>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Limit-load analysis method</a:t>
            </a:r>
          </a:p>
        </p:txBody>
      </p:sp>
      <p:sp>
        <p:nvSpPr>
          <p:cNvPr id="3" name="Content Placeholder 2">
            <a:extLst>
              <a:ext uri="{FF2B5EF4-FFF2-40B4-BE49-F238E27FC236}">
                <a16:creationId xmlns:a16="http://schemas.microsoft.com/office/drawing/2014/main" id="{45C01D2E-F101-45C6-9007-AF32F5D0B505}"/>
              </a:ext>
            </a:extLst>
          </p:cNvPr>
          <p:cNvSpPr>
            <a:spLocks noGrp="1"/>
          </p:cNvSpPr>
          <p:nvPr>
            <p:ph idx="1"/>
          </p:nvPr>
        </p:nvSpPr>
        <p:spPr>
          <a:xfrm>
            <a:off x="677334" y="2160589"/>
            <a:ext cx="8878146" cy="3880773"/>
          </a:xfrm>
        </p:spPr>
        <p:txBody>
          <a:bodyPr>
            <a:normAutofit/>
          </a:bodyPr>
          <a:lstStyle/>
          <a:p>
            <a:r>
              <a:rPr lang="en-US" sz="2400" dirty="0">
                <a:latin typeface="Calibri" panose="020F0502020204030204" pitchFamily="34" charset="0"/>
                <a:cs typeface="Calibri" panose="020F0502020204030204" pitchFamily="34" charset="0"/>
              </a:rPr>
              <a:t>The point of plastic collapse is indicated by the inability or failure of the component to achieve an equilibrium solution for a load step</a:t>
            </a:r>
            <a:r>
              <a:rPr lang="en-US" sz="2400" dirty="0"/>
              <a:t>. </a:t>
            </a:r>
          </a:p>
          <a:p>
            <a:pPr algn="just"/>
            <a:r>
              <a:rPr lang="en-IN" sz="2400" dirty="0">
                <a:latin typeface="Calibri" panose="020F0502020204030204" pitchFamily="34" charset="0"/>
                <a:ea typeface="Calibri" panose="020F0502020204030204" pitchFamily="34" charset="0"/>
                <a:cs typeface="Times New Roman" panose="02020603050405020304" pitchFamily="18" charset="0"/>
              </a:rPr>
              <a:t>In </a:t>
            </a:r>
            <a:r>
              <a:rPr lang="en-IN" sz="2400" dirty="0">
                <a:effectLst/>
                <a:latin typeface="Calibri" panose="020F0502020204030204" pitchFamily="34" charset="0"/>
                <a:ea typeface="Calibri" panose="020F0502020204030204" pitchFamily="34" charset="0"/>
                <a:cs typeface="Times New Roman" panose="02020603050405020304" pitchFamily="18" charset="0"/>
              </a:rPr>
              <a:t>numerically in FEA software ,when increasing load steps, at  a specific point  the software will not able to converge solution when entire body or vessel component  cross into  to yielding</a:t>
            </a:r>
            <a:r>
              <a:rPr lang="en-IN" sz="2400" dirty="0">
                <a:latin typeface="Calibri" panose="020F0502020204030204" pitchFamily="34" charset="0"/>
                <a:ea typeface="Calibri" panose="020F0502020204030204" pitchFamily="34" charset="0"/>
                <a:cs typeface="Times New Roman" panose="02020603050405020304" pitchFamily="18" charset="0"/>
              </a:rPr>
              <a:t>  and observe indefinite plastic flow in the elastic-Perfect model .This is considered numerically obtained limit load for the vessel components.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IN" dirty="0"/>
          </a:p>
        </p:txBody>
      </p:sp>
    </p:spTree>
    <p:extLst>
      <p:ext uri="{BB962C8B-B14F-4D97-AF65-F5344CB8AC3E}">
        <p14:creationId xmlns:p14="http://schemas.microsoft.com/office/powerpoint/2010/main" val="3147165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91623-3967-4C70-B1C0-05C6FC9BBE0F}"/>
              </a:ext>
            </a:extLst>
          </p:cNvPr>
          <p:cNvSpPr>
            <a:spLocks noGrp="1"/>
          </p:cNvSpPr>
          <p:nvPr>
            <p:ph type="title"/>
          </p:nvPr>
        </p:nvSpPr>
        <p:spPr/>
        <p:txBody>
          <a:bodyPr/>
          <a:lstStyle/>
          <a:p>
            <a:r>
              <a:rPr lang="en-IN" dirty="0"/>
              <a:t>Limit-load analysis method</a:t>
            </a:r>
          </a:p>
        </p:txBody>
      </p:sp>
      <p:sp>
        <p:nvSpPr>
          <p:cNvPr id="3" name="Content Placeholder 2">
            <a:extLst>
              <a:ext uri="{FF2B5EF4-FFF2-40B4-BE49-F238E27FC236}">
                <a16:creationId xmlns:a16="http://schemas.microsoft.com/office/drawing/2014/main" id="{8D3052B5-D454-4488-94AB-5B4728084415}"/>
              </a:ext>
            </a:extLst>
          </p:cNvPr>
          <p:cNvSpPr>
            <a:spLocks noGrp="1"/>
          </p:cNvSpPr>
          <p:nvPr>
            <p:ph idx="1"/>
          </p:nvPr>
        </p:nvSpPr>
        <p:spPr>
          <a:xfrm>
            <a:off x="677334" y="2160589"/>
            <a:ext cx="8596668" cy="4184770"/>
          </a:xfrm>
        </p:spPr>
        <p:txBody>
          <a:bodyPr/>
          <a:lstStyle/>
          <a:p>
            <a:pPr marL="0" indent="0">
              <a:buNone/>
            </a:pPr>
            <a:r>
              <a:rPr lang="en-IN" dirty="0">
                <a:latin typeface="Calibri" panose="020F0502020204030204" pitchFamily="34" charset="0"/>
                <a:cs typeface="Calibri" panose="020F0502020204030204" pitchFamily="34" charset="0"/>
              </a:rPr>
              <a:t>                                           </a:t>
            </a:r>
            <a:r>
              <a:rPr lang="en-IN" sz="2000" dirty="0">
                <a:latin typeface="Calibri" panose="020F0502020204030204" pitchFamily="34" charset="0"/>
                <a:cs typeface="Calibri" panose="020F0502020204030204" pitchFamily="34" charset="0"/>
              </a:rPr>
              <a:t>Elastic- Perfect plastic model </a:t>
            </a:r>
          </a:p>
        </p:txBody>
      </p:sp>
      <p:pic>
        <p:nvPicPr>
          <p:cNvPr id="1026" name="Picture 2" descr="The stress–strain relation for an elastic–perfectly plastic material. |  Download Scientific Diagram">
            <a:extLst>
              <a:ext uri="{FF2B5EF4-FFF2-40B4-BE49-F238E27FC236}">
                <a16:creationId xmlns:a16="http://schemas.microsoft.com/office/drawing/2014/main" id="{0482E3B9-66C3-4859-A867-214F3E6167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198" y="2570500"/>
            <a:ext cx="5268687" cy="3774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531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8B0F7-AB36-4FD9-8FC4-863EC3084CED}"/>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Limit-load analysis method</a:t>
            </a:r>
          </a:p>
        </p:txBody>
      </p:sp>
      <p:sp>
        <p:nvSpPr>
          <p:cNvPr id="3" name="Content Placeholder 2">
            <a:extLst>
              <a:ext uri="{FF2B5EF4-FFF2-40B4-BE49-F238E27FC236}">
                <a16:creationId xmlns:a16="http://schemas.microsoft.com/office/drawing/2014/main" id="{F19F6038-9C80-45BD-99D4-D8638F78E8E1}"/>
              </a:ext>
            </a:extLst>
          </p:cNvPr>
          <p:cNvSpPr>
            <a:spLocks noGrp="1"/>
          </p:cNvSpPr>
          <p:nvPr>
            <p:ph idx="1"/>
          </p:nvPr>
        </p:nvSpPr>
        <p:spPr>
          <a:xfrm>
            <a:off x="590248" y="1549401"/>
            <a:ext cx="9728199" cy="4110962"/>
          </a:xfrm>
        </p:spPr>
        <p:txBody>
          <a:bodyPr>
            <a:normAutofit lnSpcReduction="10000"/>
          </a:bodyPr>
          <a:lstStyle/>
          <a:p>
            <a:pPr marL="0" indent="0">
              <a:buNone/>
            </a:pPr>
            <a:endParaRPr lang="en-IN" dirty="0"/>
          </a:p>
          <a:p>
            <a:r>
              <a:rPr lang="en-IN" sz="2600" dirty="0">
                <a:latin typeface="Calibri" panose="020F0502020204030204" pitchFamily="34" charset="0"/>
                <a:cs typeface="Calibri" panose="020F0502020204030204" pitchFamily="34" charset="0"/>
              </a:rPr>
              <a:t>FEA software : Ansys work bench</a:t>
            </a:r>
          </a:p>
          <a:p>
            <a:r>
              <a:rPr lang="en-IN" sz="2600" dirty="0">
                <a:latin typeface="Calibri" panose="020F0502020204030204" pitchFamily="34" charset="0"/>
                <a:cs typeface="Calibri" panose="020F0502020204030204" pitchFamily="34" charset="0"/>
              </a:rPr>
              <a:t>Material model :</a:t>
            </a:r>
            <a:r>
              <a:rPr lang="en-IN" sz="2600" dirty="0">
                <a:effectLst/>
                <a:latin typeface="Calibri" panose="020F0502020204030204" pitchFamily="34" charset="0"/>
                <a:ea typeface="Calibri" panose="020F0502020204030204" pitchFamily="34" charset="0"/>
                <a:cs typeface="Calibri" panose="020F0502020204030204" pitchFamily="34" charset="0"/>
              </a:rPr>
              <a:t>Bilinear kinematic harden / Elastic-perfectly plastic model </a:t>
            </a:r>
            <a:r>
              <a:rPr lang="en-IN" sz="2600" dirty="0">
                <a:latin typeface="Calibri" panose="020F0502020204030204" pitchFamily="34" charset="0"/>
                <a:ea typeface="Calibri" panose="020F0502020204030204" pitchFamily="34" charset="0"/>
                <a:cs typeface="Calibri" panose="020F0502020204030204" pitchFamily="34" charset="0"/>
              </a:rPr>
              <a:t>(tangent model is  considered zero)</a:t>
            </a:r>
            <a:endParaRPr lang="en-IN" sz="2600" dirty="0">
              <a:latin typeface="Calibri" panose="020F0502020204030204" pitchFamily="34" charset="0"/>
              <a:cs typeface="Calibri" panose="020F0502020204030204" pitchFamily="34" charset="0"/>
            </a:endParaRPr>
          </a:p>
          <a:p>
            <a:r>
              <a:rPr lang="en-IN" sz="2600" dirty="0">
                <a:latin typeface="Calibri" panose="020F0502020204030204" pitchFamily="34" charset="0"/>
                <a:ea typeface="Calibri" panose="020F0502020204030204" pitchFamily="34" charset="0"/>
                <a:cs typeface="Calibri" panose="020F0502020204030204" pitchFamily="34" charset="0"/>
              </a:rPr>
              <a:t>B</a:t>
            </a:r>
            <a:r>
              <a:rPr lang="en-IN" sz="2600" dirty="0">
                <a:effectLst/>
                <a:latin typeface="Calibri" panose="020F0502020204030204" pitchFamily="34" charset="0"/>
                <a:ea typeface="Calibri" panose="020F0502020204030204" pitchFamily="34" charset="0"/>
                <a:cs typeface="Calibri" panose="020F0502020204030204" pitchFamily="34" charset="0"/>
              </a:rPr>
              <a:t>oundary condition  :   X,Y,Z= 0 at Saddle support </a:t>
            </a:r>
          </a:p>
          <a:p>
            <a:r>
              <a:rPr lang="en-IN" sz="2600" dirty="0">
                <a:latin typeface="Calibri" panose="020F0502020204030204" pitchFamily="34" charset="0"/>
                <a:ea typeface="Calibri" panose="020F0502020204030204" pitchFamily="34" charset="0"/>
                <a:cs typeface="Calibri" panose="020F0502020204030204" pitchFamily="34" charset="0"/>
              </a:rPr>
              <a:t>Function type : Non Linear </a:t>
            </a:r>
          </a:p>
          <a:p>
            <a:r>
              <a:rPr lang="en-IN" sz="2600" dirty="0">
                <a:latin typeface="Calibri" panose="020F0502020204030204" pitchFamily="34" charset="0"/>
                <a:ea typeface="Calibri" panose="020F0502020204030204" pitchFamily="34" charset="0"/>
                <a:cs typeface="Calibri" panose="020F0502020204030204" pitchFamily="34" charset="0"/>
              </a:rPr>
              <a:t>Large deflection : Off mode  </a:t>
            </a:r>
            <a:endParaRPr lang="en-IN" sz="2600" dirty="0">
              <a:effectLst/>
              <a:latin typeface="Calibri" panose="020F0502020204030204" pitchFamily="34" charset="0"/>
              <a:ea typeface="Calibri" panose="020F0502020204030204" pitchFamily="34" charset="0"/>
              <a:cs typeface="Calibri" panose="020F0502020204030204" pitchFamily="34" charset="0"/>
            </a:endParaRPr>
          </a:p>
          <a:p>
            <a:r>
              <a:rPr lang="en-IN" sz="2600" dirty="0">
                <a:latin typeface="Calibri" panose="020F0502020204030204" pitchFamily="34" charset="0"/>
                <a:cs typeface="Calibri" panose="020F0502020204030204" pitchFamily="34" charset="0"/>
              </a:rPr>
              <a:t>Internal Pressure : 0.32  MPA</a:t>
            </a:r>
          </a:p>
          <a:p>
            <a:pPr algn="just"/>
            <a:r>
              <a:rPr lang="en-IN" sz="2600" dirty="0">
                <a:latin typeface="Calibri" panose="020F0502020204030204" pitchFamily="34" charset="0"/>
                <a:cs typeface="Calibri" panose="020F0502020204030204" pitchFamily="34" charset="0"/>
              </a:rPr>
              <a:t>Factored loads :0.48 Mpa</a:t>
            </a:r>
          </a:p>
        </p:txBody>
      </p:sp>
    </p:spTree>
    <p:extLst>
      <p:ext uri="{BB962C8B-B14F-4D97-AF65-F5344CB8AC3E}">
        <p14:creationId xmlns:p14="http://schemas.microsoft.com/office/powerpoint/2010/main" val="2035769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F6A96-4496-4EA4-A04D-A859C2FC94B4}"/>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Limit-load analysis method</a:t>
            </a:r>
            <a:endParaRPr lang="en-IN" dirty="0"/>
          </a:p>
        </p:txBody>
      </p:sp>
      <p:sp>
        <p:nvSpPr>
          <p:cNvPr id="3" name="Content Placeholder 2">
            <a:extLst>
              <a:ext uri="{FF2B5EF4-FFF2-40B4-BE49-F238E27FC236}">
                <a16:creationId xmlns:a16="http://schemas.microsoft.com/office/drawing/2014/main" id="{BCE821AB-6CC2-46DB-A6EE-6E356A528A9E}"/>
              </a:ext>
            </a:extLst>
          </p:cNvPr>
          <p:cNvSpPr>
            <a:spLocks noGrp="1"/>
          </p:cNvSpPr>
          <p:nvPr>
            <p:ph idx="1"/>
          </p:nvPr>
        </p:nvSpPr>
        <p:spPr>
          <a:xfrm>
            <a:off x="677334" y="1766657"/>
            <a:ext cx="8596668" cy="4274706"/>
          </a:xfrm>
        </p:spPr>
        <p:txBody>
          <a:bodyPr>
            <a:normAutofit/>
          </a:bodyPr>
          <a:lstStyle/>
          <a:p>
            <a:endParaRPr lang="en-US" dirty="0"/>
          </a:p>
          <a:p>
            <a:endParaRPr lang="en-IN" dirty="0"/>
          </a:p>
          <a:p>
            <a:endParaRPr lang="en-IN" dirty="0"/>
          </a:p>
          <a:p>
            <a:endParaRPr lang="en-IN" dirty="0"/>
          </a:p>
          <a:p>
            <a:endParaRPr lang="en-IN" dirty="0"/>
          </a:p>
          <a:p>
            <a:endParaRPr lang="en-IN" dirty="0"/>
          </a:p>
          <a:p>
            <a:endParaRPr lang="en-IN" dirty="0"/>
          </a:p>
          <a:p>
            <a:pPr marL="0" indent="0" algn="just">
              <a:buNone/>
            </a:pPr>
            <a:r>
              <a:rPr lang="en-IN" sz="1800" b="1" dirty="0">
                <a:latin typeface="Calibri" panose="020F0502020204030204" pitchFamily="34" charset="0"/>
                <a:cs typeface="Calibri" panose="020F0502020204030204" pitchFamily="34" charset="0"/>
              </a:rPr>
              <a:t>Factored loads :</a:t>
            </a:r>
            <a:r>
              <a:rPr lang="en-IN" sz="1800" b="1" dirty="0">
                <a:effectLst/>
                <a:latin typeface="Calibri" panose="020F0502020204030204" pitchFamily="34" charset="0"/>
                <a:ea typeface="Calibri" panose="020F0502020204030204" pitchFamily="34"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Calibri" panose="020F0502020204030204" pitchFamily="34" charset="0"/>
              </a:rPr>
              <a:t>In this load case, internal pressure that factored according to ASME VIII-2 Table 5.4,    1.5 x P = 1.5 x 0.32 = 0.48 MPa. Thus 0.48 MPa was taken for internal loading. No other load such as internal or external pressure(P), static pressure(Ps) </a:t>
            </a:r>
            <a:r>
              <a:rPr lang="en-IN" dirty="0">
                <a:latin typeface="Calibri" panose="020F0502020204030204" pitchFamily="34" charset="0"/>
                <a:ea typeface="Calibri" panose="020F0502020204030204" pitchFamily="34" charset="0"/>
                <a:cs typeface="Calibri" panose="020F0502020204030204" pitchFamily="34" charset="0"/>
              </a:rPr>
              <a:t>and </a:t>
            </a:r>
            <a:r>
              <a:rPr lang="en-IN" sz="1800" dirty="0">
                <a:effectLst/>
                <a:latin typeface="Calibri" panose="020F0502020204030204" pitchFamily="34" charset="0"/>
                <a:ea typeface="Calibri" panose="020F0502020204030204" pitchFamily="34" charset="0"/>
                <a:cs typeface="Calibri" panose="020F0502020204030204" pitchFamily="34" charset="0"/>
              </a:rPr>
              <a:t>dead load (D) are considered.</a:t>
            </a:r>
            <a:endParaRPr lang="en-IN" dirty="0"/>
          </a:p>
        </p:txBody>
      </p:sp>
      <p:pic>
        <p:nvPicPr>
          <p:cNvPr id="7" name="Picture 6">
            <a:extLst>
              <a:ext uri="{FF2B5EF4-FFF2-40B4-BE49-F238E27FC236}">
                <a16:creationId xmlns:a16="http://schemas.microsoft.com/office/drawing/2014/main" id="{DAD2F801-F6E7-4012-8A90-7E7248BD1AC0}"/>
              </a:ext>
            </a:extLst>
          </p:cNvPr>
          <p:cNvPicPr>
            <a:picLocks noChangeAspect="1"/>
          </p:cNvPicPr>
          <p:nvPr/>
        </p:nvPicPr>
        <p:blipFill>
          <a:blip r:embed="rId2"/>
          <a:stretch>
            <a:fillRect/>
          </a:stretch>
        </p:blipFill>
        <p:spPr>
          <a:xfrm>
            <a:off x="1354448" y="1832115"/>
            <a:ext cx="6895529" cy="2482431"/>
          </a:xfrm>
          <a:prstGeom prst="rect">
            <a:avLst/>
          </a:prstGeom>
        </p:spPr>
      </p:pic>
    </p:spTree>
    <p:extLst>
      <p:ext uri="{BB962C8B-B14F-4D97-AF65-F5344CB8AC3E}">
        <p14:creationId xmlns:p14="http://schemas.microsoft.com/office/powerpoint/2010/main" val="2084226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E517A-3C05-4CE4-A30A-BAB749DF4FF7}"/>
              </a:ext>
            </a:extLst>
          </p:cNvPr>
          <p:cNvSpPr>
            <a:spLocks noGrp="1"/>
          </p:cNvSpPr>
          <p:nvPr>
            <p:ph type="title"/>
          </p:nvPr>
        </p:nvSpPr>
        <p:spPr>
          <a:xfrm>
            <a:off x="1057834" y="365126"/>
            <a:ext cx="10295965" cy="1069228"/>
          </a:xfrm>
        </p:spPr>
        <p:txBody>
          <a:bodyPr/>
          <a:lstStyle/>
          <a:p>
            <a:r>
              <a:rPr lang="en-IN" dirty="0">
                <a:latin typeface="Calibri" panose="020F0502020204030204" pitchFamily="34" charset="0"/>
                <a:cs typeface="Calibri" panose="020F0502020204030204" pitchFamily="34" charset="0"/>
              </a:rPr>
              <a:t>Limit-load analysis method </a:t>
            </a:r>
            <a:r>
              <a:rPr lang="en-IN" sz="2800" dirty="0">
                <a:latin typeface="Calibri" panose="020F0502020204030204" pitchFamily="34" charset="0"/>
                <a:cs typeface="Calibri" panose="020F0502020204030204" pitchFamily="34" charset="0"/>
              </a:rPr>
              <a:t>(FE solution)</a:t>
            </a:r>
          </a:p>
        </p:txBody>
      </p:sp>
      <p:sp>
        <p:nvSpPr>
          <p:cNvPr id="3" name="Content Placeholder 2">
            <a:extLst>
              <a:ext uri="{FF2B5EF4-FFF2-40B4-BE49-F238E27FC236}">
                <a16:creationId xmlns:a16="http://schemas.microsoft.com/office/drawing/2014/main" id="{ACEB45A1-B43D-4FC7-B22B-8CBC0E72BD9B}"/>
              </a:ext>
            </a:extLst>
          </p:cNvPr>
          <p:cNvSpPr>
            <a:spLocks noGrp="1"/>
          </p:cNvSpPr>
          <p:nvPr>
            <p:ph idx="1"/>
          </p:nvPr>
        </p:nvSpPr>
        <p:spPr>
          <a:xfrm>
            <a:off x="668867" y="1193800"/>
            <a:ext cx="10684933" cy="5299073"/>
          </a:xfrm>
        </p:spPr>
        <p:txBody>
          <a:bodyPr/>
          <a:lstStyle/>
          <a:p>
            <a:endParaRPr lang="en-IN" sz="1800" dirty="0">
              <a:effectLst/>
              <a:latin typeface="Times-Roman"/>
              <a:ea typeface="Calibri" panose="020F0502020204030204" pitchFamily="34" charset="0"/>
              <a:cs typeface="Times-Roman"/>
            </a:endParaRPr>
          </a:p>
          <a:p>
            <a:endParaRPr lang="en-IN" sz="1800" dirty="0">
              <a:latin typeface="Times-Roman"/>
              <a:ea typeface="Calibri" panose="020F0502020204030204" pitchFamily="34" charset="0"/>
              <a:cs typeface="Times-Roman"/>
            </a:endParaRPr>
          </a:p>
          <a:p>
            <a:endParaRPr lang="en-IN" sz="1800" dirty="0">
              <a:effectLst/>
              <a:latin typeface="Times-Roman"/>
              <a:ea typeface="Calibri" panose="020F0502020204030204" pitchFamily="34" charset="0"/>
              <a:cs typeface="Times-Roman"/>
            </a:endParaRPr>
          </a:p>
          <a:p>
            <a:endParaRPr lang="en-IN" sz="1800" dirty="0">
              <a:latin typeface="Times-Roman"/>
              <a:ea typeface="Calibri" panose="020F0502020204030204" pitchFamily="34" charset="0"/>
              <a:cs typeface="Times-Roman"/>
            </a:endParaRPr>
          </a:p>
          <a:p>
            <a:endParaRPr lang="en-IN" sz="1800" dirty="0">
              <a:effectLst/>
              <a:latin typeface="Times-Roman"/>
              <a:ea typeface="Calibri" panose="020F0502020204030204" pitchFamily="34" charset="0"/>
              <a:cs typeface="Times-Roman"/>
            </a:endParaRPr>
          </a:p>
          <a:p>
            <a:endParaRPr lang="en-IN" sz="1800" dirty="0">
              <a:latin typeface="Times-Roman"/>
              <a:ea typeface="Calibri" panose="020F0502020204030204" pitchFamily="34" charset="0"/>
              <a:cs typeface="Times-Roman"/>
            </a:endParaRPr>
          </a:p>
          <a:p>
            <a:endParaRPr lang="en-IN" sz="1800" dirty="0">
              <a:effectLst/>
              <a:latin typeface="Times-Roman"/>
              <a:ea typeface="Calibri" panose="020F0502020204030204" pitchFamily="34" charset="0"/>
              <a:cs typeface="Times-Roman"/>
            </a:endParaRPr>
          </a:p>
          <a:p>
            <a:endParaRPr lang="en-IN" sz="1800" dirty="0">
              <a:latin typeface="Times-Roman"/>
              <a:ea typeface="Calibri" panose="020F0502020204030204" pitchFamily="34" charset="0"/>
              <a:cs typeface="Times-Roman"/>
            </a:endParaRPr>
          </a:p>
          <a:p>
            <a:endParaRPr lang="en-IN" sz="1800" dirty="0">
              <a:effectLst/>
              <a:latin typeface="Times-Roman"/>
              <a:ea typeface="Calibri" panose="020F0502020204030204" pitchFamily="34" charset="0"/>
              <a:cs typeface="Times-Roman"/>
            </a:endParaRPr>
          </a:p>
          <a:p>
            <a:pPr marL="0" indent="0" algn="just">
              <a:buNone/>
            </a:pPr>
            <a:r>
              <a:rPr lang="en-IN" sz="2400" dirty="0">
                <a:effectLst/>
                <a:latin typeface="Calibri" panose="020F0502020204030204" pitchFamily="34" charset="0"/>
                <a:ea typeface="Calibri" panose="020F0502020204030204" pitchFamily="34" charset="0"/>
                <a:cs typeface="Calibri" panose="020F0502020204030204" pitchFamily="34" charset="0"/>
              </a:rPr>
              <a:t>The internal loads are applied and the corresponding maximum Von-mises stress and maximum deformation observed in circular to rectangular junction(transition area). The deformation or displacement at transition portion helps to find out limit load (where collapse occurs).</a:t>
            </a:r>
            <a:endParaRPr lang="en-IN" sz="2400" dirty="0">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A42B37CE-BE33-4EAA-97AC-7A686B788F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4206" y="1193800"/>
            <a:ext cx="4078008" cy="3550462"/>
          </a:xfrm>
          <a:prstGeom prst="rect">
            <a:avLst/>
          </a:prstGeom>
        </p:spPr>
      </p:pic>
      <p:pic>
        <p:nvPicPr>
          <p:cNvPr id="8" name="Picture 7">
            <a:extLst>
              <a:ext uri="{FF2B5EF4-FFF2-40B4-BE49-F238E27FC236}">
                <a16:creationId xmlns:a16="http://schemas.microsoft.com/office/drawing/2014/main" id="{EDFBCCCF-68B6-4955-8589-DA077341AA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193800"/>
            <a:ext cx="4008748" cy="3468794"/>
          </a:xfrm>
          <a:prstGeom prst="rect">
            <a:avLst/>
          </a:prstGeom>
        </p:spPr>
      </p:pic>
    </p:spTree>
    <p:extLst>
      <p:ext uri="{BB962C8B-B14F-4D97-AF65-F5344CB8AC3E}">
        <p14:creationId xmlns:p14="http://schemas.microsoft.com/office/powerpoint/2010/main" val="1340869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A9587-D039-4A33-BFE6-26025FD7E122}"/>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Results and Conclusions</a:t>
            </a:r>
          </a:p>
        </p:txBody>
      </p:sp>
      <p:sp>
        <p:nvSpPr>
          <p:cNvPr id="3" name="Content Placeholder 2">
            <a:extLst>
              <a:ext uri="{FF2B5EF4-FFF2-40B4-BE49-F238E27FC236}">
                <a16:creationId xmlns:a16="http://schemas.microsoft.com/office/drawing/2014/main" id="{074F639F-AABA-47EB-8536-7ECEA3035DAC}"/>
              </a:ext>
            </a:extLst>
          </p:cNvPr>
          <p:cNvSpPr>
            <a:spLocks noGrp="1"/>
          </p:cNvSpPr>
          <p:nvPr>
            <p:ph idx="1"/>
          </p:nvPr>
        </p:nvSpPr>
        <p:spPr>
          <a:xfrm>
            <a:off x="608753" y="1558609"/>
            <a:ext cx="10109199" cy="3880773"/>
          </a:xfrm>
        </p:spPr>
        <p:txBody>
          <a:bodyPr/>
          <a:lstStyle/>
          <a:p>
            <a:endParaRPr lang="en-IN" sz="1800" dirty="0">
              <a:solidFill>
                <a:srgbClr val="000000"/>
              </a:solidFill>
              <a:effectLst/>
              <a:latin typeface="Times New Roman" panose="02020603050405020304" pitchFamily="18" charset="0"/>
              <a:ea typeface="Calibri" panose="020F0502020204030204" pitchFamily="34" charset="0"/>
            </a:endParaRPr>
          </a:p>
          <a:p>
            <a:pPr algn="just"/>
            <a:r>
              <a:rPr lang="en-IN"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a:t>
            </a:r>
            <a:r>
              <a:rPr lang="en-IN" sz="2400" dirty="0">
                <a:effectLst/>
                <a:latin typeface="Calibri" panose="020F0502020204030204" pitchFamily="34" charset="0"/>
                <a:ea typeface="Calibri" panose="020F0502020204030204" pitchFamily="34" charset="0"/>
                <a:cs typeface="Calibri" panose="020F0502020204030204" pitchFamily="34" charset="0"/>
              </a:rPr>
              <a:t> per ASME Sec VIII div 2, the acceptance criterion is the solution convergence and  this was achieved in the nonlinear solution.</a:t>
            </a:r>
            <a:r>
              <a:rPr lang="en-US" sz="2400" dirty="0">
                <a:effectLst/>
                <a:latin typeface="Calibri" panose="020F0502020204030204" pitchFamily="34" charset="0"/>
                <a:ea typeface="Calibri" panose="020F0502020204030204" pitchFamily="34" charset="0"/>
                <a:cs typeface="Calibri" panose="020F0502020204030204" pitchFamily="34" charset="0"/>
              </a:rPr>
              <a:t> Thus, the vessel passes the limit load analysis.</a:t>
            </a:r>
          </a:p>
          <a:p>
            <a:pPr algn="just"/>
            <a:r>
              <a:rPr lang="en-US" sz="2400" dirty="0">
                <a:effectLst/>
                <a:latin typeface="Calibri" panose="020F0502020204030204" pitchFamily="34" charset="0"/>
                <a:ea typeface="Calibri" panose="020F0502020204030204" pitchFamily="34" charset="0"/>
                <a:cs typeface="Calibri" panose="020F0502020204030204" pitchFamily="34" charset="0"/>
              </a:rPr>
              <a:t>But need to find out maximum limit load for plastic collapse. Further pressure were increased in incremental steps from 0.6 to 2.1 MPa and the Table 1 help to find out where collapse load had occurred as per obtained  deformation at Shell  &amp; plastic strains</a:t>
            </a:r>
            <a:endParaRPr lang="en-IN" sz="2400" dirty="0">
              <a:effectLst/>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261488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51780-4DFD-4981-9128-1F3D578D03DA}"/>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Introduction</a:t>
            </a:r>
          </a:p>
        </p:txBody>
      </p:sp>
      <p:sp>
        <p:nvSpPr>
          <p:cNvPr id="3" name="Content Placeholder 2">
            <a:extLst>
              <a:ext uri="{FF2B5EF4-FFF2-40B4-BE49-F238E27FC236}">
                <a16:creationId xmlns:a16="http://schemas.microsoft.com/office/drawing/2014/main" id="{5F5B7C4E-6DA3-489C-92E4-A9ED73A752C3}"/>
              </a:ext>
            </a:extLst>
          </p:cNvPr>
          <p:cNvSpPr>
            <a:spLocks noGrp="1"/>
          </p:cNvSpPr>
          <p:nvPr>
            <p:ph idx="1"/>
          </p:nvPr>
        </p:nvSpPr>
        <p:spPr>
          <a:xfrm>
            <a:off x="677334" y="1716706"/>
            <a:ext cx="10038015" cy="4408886"/>
          </a:xfrm>
        </p:spPr>
        <p:txBody>
          <a:bodyPr>
            <a:noAutofit/>
          </a:bodyPr>
          <a:lstStyle/>
          <a:p>
            <a:pPr algn="just"/>
            <a:r>
              <a:rPr lang="en-IN" sz="2400" dirty="0">
                <a:effectLst/>
                <a:latin typeface="Calibri" panose="020F0502020204030204" pitchFamily="34" charset="0"/>
                <a:ea typeface="Calibri" panose="020F0502020204030204" pitchFamily="34" charset="0"/>
                <a:cs typeface="Calibri" panose="020F0502020204030204" pitchFamily="34" charset="0"/>
              </a:rPr>
              <a:t>The various roles of pressure vessel are significant in the Oil &amp; Gas, chemical, petrochemical industries etc. It maybe in various forms like column, horizontal vessel, heat exchangers, reactors so on.  The ASME Section VIII division 2 provides the design-by Formula approach &amp;  numerical Analysis approach.</a:t>
            </a:r>
          </a:p>
          <a:p>
            <a:pPr algn="just"/>
            <a:r>
              <a:rPr lang="en-IN" sz="2400" dirty="0">
                <a:effectLst/>
                <a:latin typeface="Calibri" panose="020F0502020204030204" pitchFamily="34" charset="0"/>
                <a:ea typeface="Calibri" panose="020F0502020204030204" pitchFamily="34" charset="0"/>
                <a:cs typeface="Calibri" panose="020F0502020204030204" pitchFamily="34" charset="0"/>
              </a:rPr>
              <a:t>The Part of 5 of div2  of design by analysis approach utilizes the results from a numeric stress analysis to evaluate vessel components for plastic collapse and non-regular geometry.</a:t>
            </a:r>
          </a:p>
          <a:p>
            <a:pPr algn="just"/>
            <a:r>
              <a:rPr lang="en-IN" sz="2400" dirty="0">
                <a:effectLst/>
                <a:latin typeface="Calibri" panose="020F0502020204030204" pitchFamily="34" charset="0"/>
                <a:ea typeface="Calibri" panose="020F0502020204030204" pitchFamily="34" charset="0"/>
                <a:cs typeface="Calibri" panose="020F0502020204030204" pitchFamily="34" charset="0"/>
              </a:rPr>
              <a:t>In this paper the limit load method is chosen to study a non-circular vessel as there are fewer literatures available on numerical study.(many designer not prefer this geometry )</a:t>
            </a:r>
            <a:endParaRPr lang="en-IN"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87795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D5A3E-1422-4D92-8CF6-B88C3CD77D34}"/>
              </a:ext>
            </a:extLst>
          </p:cNvPr>
          <p:cNvSpPr>
            <a:spLocks noGrp="1"/>
          </p:cNvSpPr>
          <p:nvPr>
            <p:ph type="title"/>
          </p:nvPr>
        </p:nvSpPr>
        <p:spPr/>
        <p:txBody>
          <a:bodyPr>
            <a:normAutofit/>
          </a:bodyPr>
          <a:lstStyle/>
          <a:p>
            <a:r>
              <a:rPr lang="en-IN" dirty="0">
                <a:latin typeface="Calibri" panose="020F0502020204030204" pitchFamily="34" charset="0"/>
                <a:cs typeface="Calibri" panose="020F0502020204030204" pitchFamily="34" charset="0"/>
              </a:rPr>
              <a:t>Results and Conclusions</a:t>
            </a:r>
            <a:br>
              <a:rPr lang="en-IN" sz="2800" dirty="0">
                <a:latin typeface="Calibri" panose="020F0502020204030204" pitchFamily="34" charset="0"/>
                <a:cs typeface="Calibri" panose="020F0502020204030204" pitchFamily="34" charset="0"/>
              </a:rPr>
            </a:br>
            <a:r>
              <a:rPr lang="en-IN" sz="2800" dirty="0">
                <a:latin typeface="Calibri" panose="020F0502020204030204" pitchFamily="34" charset="0"/>
                <a:cs typeface="Calibri" panose="020F0502020204030204" pitchFamily="34" charset="0"/>
              </a:rPr>
              <a:t>                                              </a:t>
            </a:r>
            <a:r>
              <a:rPr lang="en-IN" sz="2400" dirty="0">
                <a:solidFill>
                  <a:srgbClr val="002060"/>
                </a:solidFill>
                <a:latin typeface="Calibri" panose="020F0502020204030204" pitchFamily="34" charset="0"/>
                <a:cs typeface="Calibri" panose="020F0502020204030204" pitchFamily="34" charset="0"/>
              </a:rPr>
              <a:t>Table-1</a:t>
            </a:r>
            <a:endParaRPr lang="en-IN" sz="2400" dirty="0">
              <a:solidFill>
                <a:srgbClr val="002060"/>
              </a:solidFill>
            </a:endParaRPr>
          </a:p>
        </p:txBody>
      </p:sp>
      <p:graphicFrame>
        <p:nvGraphicFramePr>
          <p:cNvPr id="6" name="Content Placeholder 5">
            <a:extLst>
              <a:ext uri="{FF2B5EF4-FFF2-40B4-BE49-F238E27FC236}">
                <a16:creationId xmlns:a16="http://schemas.microsoft.com/office/drawing/2014/main" id="{C86BEC48-F166-44AB-877B-84A91D365621}"/>
              </a:ext>
            </a:extLst>
          </p:cNvPr>
          <p:cNvGraphicFramePr>
            <a:graphicFrameLocks noGrp="1"/>
          </p:cNvGraphicFramePr>
          <p:nvPr>
            <p:ph idx="1"/>
            <p:extLst>
              <p:ext uri="{D42A27DB-BD31-4B8C-83A1-F6EECF244321}">
                <p14:modId xmlns:p14="http://schemas.microsoft.com/office/powerpoint/2010/main" val="880515969"/>
              </p:ext>
            </p:extLst>
          </p:nvPr>
        </p:nvGraphicFramePr>
        <p:xfrm>
          <a:off x="1506453" y="1556809"/>
          <a:ext cx="8094747" cy="5064130"/>
        </p:xfrm>
        <a:graphic>
          <a:graphicData uri="http://schemas.openxmlformats.org/drawingml/2006/table">
            <a:tbl>
              <a:tblPr>
                <a:tableStyleId>{5C22544A-7EE6-4342-B048-85BDC9FD1C3A}</a:tableStyleId>
              </a:tblPr>
              <a:tblGrid>
                <a:gridCol w="759306">
                  <a:extLst>
                    <a:ext uri="{9D8B030D-6E8A-4147-A177-3AD203B41FA5}">
                      <a16:colId xmlns:a16="http://schemas.microsoft.com/office/drawing/2014/main" val="3643971453"/>
                    </a:ext>
                  </a:extLst>
                </a:gridCol>
                <a:gridCol w="650834">
                  <a:extLst>
                    <a:ext uri="{9D8B030D-6E8A-4147-A177-3AD203B41FA5}">
                      <a16:colId xmlns:a16="http://schemas.microsoft.com/office/drawing/2014/main" val="1356296085"/>
                    </a:ext>
                  </a:extLst>
                </a:gridCol>
                <a:gridCol w="1301669">
                  <a:extLst>
                    <a:ext uri="{9D8B030D-6E8A-4147-A177-3AD203B41FA5}">
                      <a16:colId xmlns:a16="http://schemas.microsoft.com/office/drawing/2014/main" val="2730438399"/>
                    </a:ext>
                  </a:extLst>
                </a:gridCol>
                <a:gridCol w="1532171">
                  <a:extLst>
                    <a:ext uri="{9D8B030D-6E8A-4147-A177-3AD203B41FA5}">
                      <a16:colId xmlns:a16="http://schemas.microsoft.com/office/drawing/2014/main" val="2430159969"/>
                    </a:ext>
                  </a:extLst>
                </a:gridCol>
                <a:gridCol w="1369463">
                  <a:extLst>
                    <a:ext uri="{9D8B030D-6E8A-4147-A177-3AD203B41FA5}">
                      <a16:colId xmlns:a16="http://schemas.microsoft.com/office/drawing/2014/main" val="3448369745"/>
                    </a:ext>
                  </a:extLst>
                </a:gridCol>
                <a:gridCol w="1111841">
                  <a:extLst>
                    <a:ext uri="{9D8B030D-6E8A-4147-A177-3AD203B41FA5}">
                      <a16:colId xmlns:a16="http://schemas.microsoft.com/office/drawing/2014/main" val="2421540784"/>
                    </a:ext>
                  </a:extLst>
                </a:gridCol>
                <a:gridCol w="1369463">
                  <a:extLst>
                    <a:ext uri="{9D8B030D-6E8A-4147-A177-3AD203B41FA5}">
                      <a16:colId xmlns:a16="http://schemas.microsoft.com/office/drawing/2014/main" val="1400991949"/>
                    </a:ext>
                  </a:extLst>
                </a:gridCol>
              </a:tblGrid>
              <a:tr h="381685">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b="1" u="none" strike="noStrike" dirty="0">
                          <a:effectLst/>
                        </a:rPr>
                        <a:t>Pressure ( MPA)</a:t>
                      </a:r>
                      <a:endParaRPr lang="en-IN" sz="1000" b="1" i="0" u="none" strike="noStrike" dirty="0">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b="1" u="none" strike="noStrike" dirty="0">
                          <a:effectLst/>
                        </a:rPr>
                        <a:t>Shell Displacement at transition area (mm)</a:t>
                      </a:r>
                      <a:endParaRPr lang="en-IN" sz="1000" b="1" i="0" u="none" strike="noStrike" dirty="0">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b="1" u="none" strike="noStrike" dirty="0">
                          <a:effectLst/>
                        </a:rPr>
                        <a:t>Von mises stress  (Mpa)</a:t>
                      </a:r>
                      <a:endParaRPr lang="en-IN" sz="1000" b="1" i="0" u="none" strike="noStrike" dirty="0">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b="1" u="none" strike="noStrike" dirty="0">
                          <a:effectLst/>
                        </a:rPr>
                        <a:t>Plastic Strain</a:t>
                      </a:r>
                      <a:endParaRPr lang="en-IN" sz="1000" b="1" i="0" u="none" strike="noStrike" dirty="0">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b="1" u="none" strike="noStrike" dirty="0">
                          <a:effectLst/>
                        </a:rPr>
                        <a:t>Remark </a:t>
                      </a:r>
                      <a:endParaRPr lang="en-IN" sz="1000" b="1" i="0" u="none" strike="noStrike" dirty="0">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907976665"/>
                  </a:ext>
                </a:extLst>
              </a:tr>
              <a:tr h="190842">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0.1</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0.29</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43.55</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a:t>
                      </a:r>
                      <a:endParaRPr lang="en-IN" sz="1000" b="1"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812301358"/>
                  </a:ext>
                </a:extLst>
              </a:tr>
              <a:tr h="190842">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0.2</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0.59</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86.92</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a:t>
                      </a:r>
                      <a:endParaRPr lang="en-IN" sz="1000" b="1"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32423982"/>
                  </a:ext>
                </a:extLst>
              </a:tr>
              <a:tr h="293078">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dirty="0">
                          <a:effectLst/>
                        </a:rPr>
                        <a:t>0.25</a:t>
                      </a:r>
                      <a:endParaRPr lang="en-IN" sz="1000" b="0" i="0" u="none" strike="noStrike" dirty="0">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0.73</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108.53</a:t>
                      </a:r>
                      <a:endParaRPr lang="en-IN" sz="1000" b="0"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0</a:t>
                      </a:r>
                      <a:endParaRPr lang="en-IN" sz="1000" b="1" i="0" u="none" strike="noStrike">
                        <a:solidFill>
                          <a:srgbClr val="000000"/>
                        </a:solidFill>
                        <a:effectLst/>
                        <a:latin typeface="Calibri" panose="020F0502020204030204" pitchFamily="34" charset="0"/>
                      </a:endParaRPr>
                    </a:p>
                  </a:txBody>
                  <a:tcPr marL="6973" marR="6973" marT="6973" marB="0" anchor="ctr"/>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532008991"/>
                  </a:ext>
                </a:extLst>
              </a:tr>
              <a:tr h="190842">
                <a:tc gridSpan="2">
                  <a:txBody>
                    <a:bodyPr/>
                    <a:lstStyle/>
                    <a:p>
                      <a:pPr algn="r" fontAlgn="b"/>
                      <a:r>
                        <a:rPr lang="en-IN" sz="1000" b="1" u="none" strike="noStrike" dirty="0">
                          <a:solidFill>
                            <a:srgbClr val="FF0000"/>
                          </a:solidFill>
                          <a:effectLst/>
                        </a:rPr>
                        <a:t>Internal Pressure</a:t>
                      </a:r>
                      <a:endParaRPr lang="en-IN" sz="1000" b="1" i="0" u="none" strike="noStrike" dirty="0">
                        <a:solidFill>
                          <a:srgbClr val="FF0000"/>
                        </a:solidFill>
                        <a:effectLst/>
                        <a:latin typeface="Calibri" panose="020F0502020204030204" pitchFamily="34" charset="0"/>
                      </a:endParaRPr>
                    </a:p>
                  </a:txBody>
                  <a:tcPr marL="6973" marR="6973" marT="6973" marB="0" anchor="b"/>
                </a:tc>
                <a:tc hMerge="1">
                  <a:txBody>
                    <a:bodyPr/>
                    <a:lstStyle/>
                    <a:p>
                      <a:endParaRPr lang="en-IN"/>
                    </a:p>
                  </a:txBody>
                  <a:tcPr/>
                </a:tc>
                <a:tc>
                  <a:txBody>
                    <a:bodyPr/>
                    <a:lstStyle/>
                    <a:p>
                      <a:pPr algn="ctr" fontAlgn="b"/>
                      <a:r>
                        <a:rPr lang="en-IN" sz="1000" u="none" strike="noStrike">
                          <a:effectLst/>
                        </a:rPr>
                        <a:t>0.32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0.93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dirty="0">
                          <a:effectLst/>
                        </a:rPr>
                        <a:t>138.71</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795395609"/>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1.16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173.09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573273916"/>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0.44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1.28</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190.24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dirty="0">
                          <a:effectLst/>
                        </a:rPr>
                        <a:t>0</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782850201"/>
                  </a:ext>
                </a:extLst>
              </a:tr>
              <a:tr h="190842">
                <a:tc gridSpan="2">
                  <a:txBody>
                    <a:bodyPr/>
                    <a:lstStyle/>
                    <a:p>
                      <a:pPr algn="r" fontAlgn="b"/>
                      <a:r>
                        <a:rPr lang="en-IN" sz="1000" b="1" u="none" strike="noStrike" dirty="0">
                          <a:solidFill>
                            <a:srgbClr val="002060"/>
                          </a:solidFill>
                          <a:effectLst/>
                        </a:rPr>
                        <a:t>Factor Load</a:t>
                      </a:r>
                      <a:endParaRPr lang="en-IN" sz="1000" b="1" i="0" u="none" strike="noStrike" dirty="0">
                        <a:solidFill>
                          <a:srgbClr val="002060"/>
                        </a:solidFill>
                        <a:effectLst/>
                        <a:latin typeface="Calibri" panose="020F0502020204030204" pitchFamily="34" charset="0"/>
                      </a:endParaRPr>
                    </a:p>
                  </a:txBody>
                  <a:tcPr marL="6973" marR="6973" marT="6973" marB="0" anchor="b"/>
                </a:tc>
                <a:tc hMerge="1">
                  <a:txBody>
                    <a:bodyPr/>
                    <a:lstStyle/>
                    <a:p>
                      <a:endParaRPr lang="en-IN"/>
                    </a:p>
                  </a:txBody>
                  <a:tcPr/>
                </a:tc>
                <a:tc>
                  <a:txBody>
                    <a:bodyPr/>
                    <a:lstStyle/>
                    <a:p>
                      <a:pPr algn="ctr" fontAlgn="b"/>
                      <a:r>
                        <a:rPr lang="en-IN" sz="1000" u="none" strike="noStrike">
                          <a:effectLst/>
                        </a:rPr>
                        <a:t>0.48</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dirty="0">
                          <a:effectLst/>
                        </a:rPr>
                        <a:t>1.39</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dirty="0">
                          <a:effectLst/>
                        </a:rPr>
                        <a:t>207.36</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896999783"/>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1.73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258.54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4067674081"/>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0.7</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2.01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301.00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3.35E-05</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273078528"/>
                  </a:ext>
                </a:extLst>
              </a:tr>
              <a:tr h="190842">
                <a:tc>
                  <a:txBody>
                    <a:bodyPr/>
                    <a:lstStyle/>
                    <a:p>
                      <a:pPr algn="l" fontAlgn="b"/>
                      <a:endParaRPr lang="en-IN" sz="1000" b="0" i="0" u="none" strike="noStrike">
                        <a:solidFill>
                          <a:srgbClr val="00B05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B05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0.8</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2.29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307.27</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1.70E-04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642019298"/>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0.9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2.57</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307.00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3.18E-04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659013864"/>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2.84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308.31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5.91E-04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452036592"/>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3.12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319.66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9.07E-04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951711364"/>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3.42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334.67</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1.25E-03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073419800"/>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3.80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323.78</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1.62E-03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418224712"/>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1.4</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4.29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324.36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2.05E-03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3852403959"/>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1.5</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5.06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349.21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2.65E-03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245402808"/>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dirty="0">
                          <a:effectLst/>
                        </a:rPr>
                        <a:t>6.42</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345.72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5.05E-03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742230741"/>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1.7</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8.83</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348.12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1.26E-02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431311520"/>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1.8</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12.55</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324.41</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2.44E-02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614503828"/>
                  </a:ext>
                </a:extLst>
              </a:tr>
              <a:tr h="190842">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16.99</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350.50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3.83E-02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380251561"/>
                  </a:ext>
                </a:extLst>
              </a:tr>
              <a:tr h="190842">
                <a:tc gridSpan="2">
                  <a:txBody>
                    <a:bodyPr/>
                    <a:lstStyle/>
                    <a:p>
                      <a:pPr algn="r" fontAlgn="b"/>
                      <a:r>
                        <a:rPr lang="en-IN" sz="1000" b="1" u="none" strike="noStrike" dirty="0">
                          <a:solidFill>
                            <a:srgbClr val="00B050"/>
                          </a:solidFill>
                          <a:effectLst/>
                        </a:rPr>
                        <a:t>Limit load</a:t>
                      </a:r>
                      <a:endParaRPr lang="en-IN" sz="1000" b="1" i="0" u="none" strike="noStrike" dirty="0">
                        <a:solidFill>
                          <a:srgbClr val="00B050"/>
                        </a:solidFill>
                        <a:effectLst/>
                        <a:latin typeface="Calibri" panose="020F0502020204030204" pitchFamily="34" charset="0"/>
                      </a:endParaRPr>
                    </a:p>
                  </a:txBody>
                  <a:tcPr marL="6973" marR="6973" marT="6973" marB="0" anchor="b"/>
                </a:tc>
                <a:tc hMerge="1">
                  <a:txBody>
                    <a:bodyPr/>
                    <a:lstStyle/>
                    <a:p>
                      <a:endParaRPr lang="en-IN"/>
                    </a:p>
                  </a:txBody>
                  <a:tcPr/>
                </a:tc>
                <a:tc>
                  <a:txBody>
                    <a:bodyPr/>
                    <a:lstStyle/>
                    <a:p>
                      <a:pPr algn="ctr" fontAlgn="b"/>
                      <a:r>
                        <a:rPr lang="en-IN" sz="1000" u="none" strike="noStrike" dirty="0">
                          <a:effectLst/>
                        </a:rPr>
                        <a:t>2</a:t>
                      </a:r>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21.60</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325.66</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b"/>
                      <a:r>
                        <a:rPr lang="en-IN" sz="1000" u="none" strike="noStrike">
                          <a:effectLst/>
                        </a:rPr>
                        <a:t>5.31E-02</a:t>
                      </a:r>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a:effectLst/>
                        </a:rPr>
                        <a:t>converged </a:t>
                      </a:r>
                      <a:endParaRPr lang="en-IN" sz="1000" b="0" i="0" u="none" strike="noStrike">
                        <a:solidFill>
                          <a:srgbClr val="00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2895442089"/>
                  </a:ext>
                </a:extLst>
              </a:tr>
              <a:tr h="381685">
                <a:tc>
                  <a:txBody>
                    <a:bodyPr/>
                    <a:lstStyle/>
                    <a:p>
                      <a:pPr algn="l" fontAlgn="b"/>
                      <a:endParaRPr lang="en-IN" sz="1000" b="0" i="0" u="none" strike="noStrike">
                        <a:solidFill>
                          <a:srgbClr val="000000"/>
                        </a:solidFill>
                        <a:effectLst/>
                        <a:latin typeface="Calibri" panose="020F0502020204030204" pitchFamily="34" charset="0"/>
                      </a:endParaRPr>
                    </a:p>
                  </a:txBody>
                  <a:tcPr marL="6973" marR="6973" marT="6973" marB="0" anchor="b"/>
                </a:tc>
                <a:tc>
                  <a:txBody>
                    <a:bodyPr/>
                    <a:lstStyle/>
                    <a:p>
                      <a:pPr algn="l" fontAlgn="b"/>
                      <a:endParaRPr lang="en-IN" sz="1000" b="0" i="0" u="none" strike="noStrike" dirty="0">
                        <a:solidFill>
                          <a:srgbClr val="000000"/>
                        </a:solidFill>
                        <a:effectLst/>
                        <a:latin typeface="Calibri" panose="020F0502020204030204" pitchFamily="34" charset="0"/>
                      </a:endParaRPr>
                    </a:p>
                  </a:txBody>
                  <a:tcPr marL="6973" marR="6973" marT="6973" marB="0" anchor="b"/>
                </a:tc>
                <a:tc>
                  <a:txBody>
                    <a:bodyPr/>
                    <a:lstStyle/>
                    <a:p>
                      <a:pPr algn="ctr" fontAlgn="ctr"/>
                      <a:r>
                        <a:rPr lang="en-IN" sz="1000" u="none" strike="noStrike" dirty="0">
                          <a:solidFill>
                            <a:srgbClr val="FF0000"/>
                          </a:solidFill>
                          <a:effectLst/>
                        </a:rPr>
                        <a:t>2.1</a:t>
                      </a:r>
                      <a:endParaRPr lang="en-IN" sz="1000" b="0" i="0" u="none" strike="noStrike" dirty="0">
                        <a:solidFill>
                          <a:srgbClr val="FF0000"/>
                        </a:solidFill>
                        <a:effectLst/>
                        <a:latin typeface="Calibri" panose="020F0502020204030204" pitchFamily="34" charset="0"/>
                      </a:endParaRPr>
                    </a:p>
                  </a:txBody>
                  <a:tcPr marL="6973" marR="6973" marT="6973" marB="0" anchor="ctr"/>
                </a:tc>
                <a:tc>
                  <a:txBody>
                    <a:bodyPr/>
                    <a:lstStyle/>
                    <a:p>
                      <a:pPr algn="ctr" fontAlgn="ctr"/>
                      <a:r>
                        <a:rPr lang="en-IN" sz="1000" u="none" strike="noStrike" dirty="0">
                          <a:solidFill>
                            <a:srgbClr val="FF0000"/>
                          </a:solidFill>
                          <a:effectLst/>
                        </a:rPr>
                        <a:t>86.19</a:t>
                      </a:r>
                      <a:endParaRPr lang="en-IN" sz="1000" b="0" i="0" u="none" strike="noStrike" dirty="0">
                        <a:solidFill>
                          <a:srgbClr val="FF0000"/>
                        </a:solidFill>
                        <a:effectLst/>
                        <a:latin typeface="Calibri" panose="020F0502020204030204" pitchFamily="34" charset="0"/>
                      </a:endParaRPr>
                    </a:p>
                  </a:txBody>
                  <a:tcPr marL="6973" marR="6973" marT="6973" marB="0" anchor="ctr"/>
                </a:tc>
                <a:tc>
                  <a:txBody>
                    <a:bodyPr/>
                    <a:lstStyle/>
                    <a:p>
                      <a:pPr algn="ctr" fontAlgn="ctr"/>
                      <a:r>
                        <a:rPr lang="en-IN" sz="1000" u="none" strike="noStrike" dirty="0">
                          <a:solidFill>
                            <a:srgbClr val="FF0000"/>
                          </a:solidFill>
                          <a:effectLst/>
                        </a:rPr>
                        <a:t>346.61</a:t>
                      </a:r>
                      <a:endParaRPr lang="en-IN" sz="1000" b="0" i="0" u="none" strike="noStrike" dirty="0">
                        <a:solidFill>
                          <a:srgbClr val="FF0000"/>
                        </a:solidFill>
                        <a:effectLst/>
                        <a:latin typeface="Calibri" panose="020F0502020204030204" pitchFamily="34" charset="0"/>
                      </a:endParaRPr>
                    </a:p>
                  </a:txBody>
                  <a:tcPr marL="6973" marR="6973" marT="6973" marB="0" anchor="ctr"/>
                </a:tc>
                <a:tc>
                  <a:txBody>
                    <a:bodyPr/>
                    <a:lstStyle/>
                    <a:p>
                      <a:pPr algn="ctr" fontAlgn="ctr"/>
                      <a:r>
                        <a:rPr lang="en-IN" sz="1000" u="none" strike="noStrike" dirty="0">
                          <a:solidFill>
                            <a:srgbClr val="FF0000"/>
                          </a:solidFill>
                          <a:effectLst/>
                        </a:rPr>
                        <a:t>2.95E-02</a:t>
                      </a:r>
                      <a:endParaRPr lang="en-IN" sz="1000" b="0" i="0" u="none" strike="noStrike" dirty="0">
                        <a:solidFill>
                          <a:srgbClr val="FF0000"/>
                        </a:solidFill>
                        <a:effectLst/>
                        <a:latin typeface="Calibri" panose="020F0502020204030204" pitchFamily="34" charset="0"/>
                      </a:endParaRPr>
                    </a:p>
                  </a:txBody>
                  <a:tcPr marL="6973" marR="6973" marT="6973" marB="0" anchor="ctr"/>
                </a:tc>
                <a:tc>
                  <a:txBody>
                    <a:bodyPr/>
                    <a:lstStyle/>
                    <a:p>
                      <a:pPr algn="ctr" fontAlgn="ctr"/>
                      <a:r>
                        <a:rPr lang="en-IN" sz="1000" u="none" strike="noStrike" dirty="0">
                          <a:solidFill>
                            <a:srgbClr val="FF0000"/>
                          </a:solidFill>
                          <a:effectLst/>
                        </a:rPr>
                        <a:t>Solution is  not converged </a:t>
                      </a:r>
                      <a:endParaRPr lang="en-IN" sz="1000" b="1" i="0" u="none" strike="noStrike" dirty="0">
                        <a:solidFill>
                          <a:srgbClr val="FF0000"/>
                        </a:solidFill>
                        <a:effectLst/>
                        <a:latin typeface="Calibri" panose="020F0502020204030204" pitchFamily="34" charset="0"/>
                      </a:endParaRPr>
                    </a:p>
                  </a:txBody>
                  <a:tcPr marL="6973" marR="6973" marT="6973" marB="0" anchor="ctr"/>
                </a:tc>
                <a:extLst>
                  <a:ext uri="{0D108BD9-81ED-4DB2-BD59-A6C34878D82A}">
                    <a16:rowId xmlns:a16="http://schemas.microsoft.com/office/drawing/2014/main" val="1187365899"/>
                  </a:ext>
                </a:extLst>
              </a:tr>
            </a:tbl>
          </a:graphicData>
        </a:graphic>
      </p:graphicFrame>
    </p:spTree>
    <p:extLst>
      <p:ext uri="{BB962C8B-B14F-4D97-AF65-F5344CB8AC3E}">
        <p14:creationId xmlns:p14="http://schemas.microsoft.com/office/powerpoint/2010/main" val="1551395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F8B38-46E1-4432-80A7-C7E690E6CDEF}"/>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Results and Conclusions</a:t>
            </a:r>
            <a:br>
              <a:rPr lang="en-IN" dirty="0"/>
            </a:br>
            <a:r>
              <a:rPr lang="en-IN" dirty="0"/>
              <a:t>                           </a:t>
            </a:r>
            <a:r>
              <a:rPr lang="en-IN" sz="2400" dirty="0">
                <a:solidFill>
                  <a:srgbClr val="002060"/>
                </a:solidFill>
                <a:latin typeface="Calibri" panose="020F0502020204030204" pitchFamily="34" charset="0"/>
                <a:cs typeface="Calibri" panose="020F0502020204030204" pitchFamily="34" charset="0"/>
              </a:rPr>
              <a:t>Figure-1a</a:t>
            </a:r>
          </a:p>
        </p:txBody>
      </p:sp>
      <p:graphicFrame>
        <p:nvGraphicFramePr>
          <p:cNvPr id="4" name="Content Placeholder 3">
            <a:extLst>
              <a:ext uri="{FF2B5EF4-FFF2-40B4-BE49-F238E27FC236}">
                <a16:creationId xmlns:a16="http://schemas.microsoft.com/office/drawing/2014/main" id="{747C7033-7F2A-45D2-88CD-4E794F416210}"/>
              </a:ext>
            </a:extLst>
          </p:cNvPr>
          <p:cNvGraphicFramePr>
            <a:graphicFrameLocks noGrp="1"/>
          </p:cNvGraphicFramePr>
          <p:nvPr>
            <p:ph idx="1"/>
            <p:extLst>
              <p:ext uri="{D42A27DB-BD31-4B8C-83A1-F6EECF244321}">
                <p14:modId xmlns:p14="http://schemas.microsoft.com/office/powerpoint/2010/main" val="1407059587"/>
              </p:ext>
            </p:extLst>
          </p:nvPr>
        </p:nvGraphicFramePr>
        <p:xfrm>
          <a:off x="914401" y="1930400"/>
          <a:ext cx="8359602" cy="43926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8778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BA6C-A975-4087-9795-E8E17128E8C6}"/>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Results and Conclusions</a:t>
            </a:r>
            <a:br>
              <a:rPr lang="en-IN" dirty="0"/>
            </a:br>
            <a:r>
              <a:rPr lang="en-IN" dirty="0"/>
              <a:t>                           </a:t>
            </a:r>
            <a:r>
              <a:rPr lang="en-IN" sz="2400" dirty="0">
                <a:solidFill>
                  <a:srgbClr val="002060"/>
                </a:solidFill>
                <a:latin typeface="Calibri" panose="020F0502020204030204" pitchFamily="34" charset="0"/>
                <a:cs typeface="Calibri" panose="020F0502020204030204" pitchFamily="34" charset="0"/>
              </a:rPr>
              <a:t>Figure-1b</a:t>
            </a:r>
            <a:endParaRPr lang="en-IN" dirty="0"/>
          </a:p>
        </p:txBody>
      </p:sp>
      <p:graphicFrame>
        <p:nvGraphicFramePr>
          <p:cNvPr id="4" name="Content Placeholder 3">
            <a:extLst>
              <a:ext uri="{FF2B5EF4-FFF2-40B4-BE49-F238E27FC236}">
                <a16:creationId xmlns:a16="http://schemas.microsoft.com/office/drawing/2014/main" id="{49960A82-57ED-4075-9CF2-F0087415E215}"/>
              </a:ext>
            </a:extLst>
          </p:cNvPr>
          <p:cNvGraphicFramePr>
            <a:graphicFrameLocks noGrp="1"/>
          </p:cNvGraphicFramePr>
          <p:nvPr>
            <p:ph idx="1"/>
            <p:extLst>
              <p:ext uri="{D42A27DB-BD31-4B8C-83A1-F6EECF244321}">
                <p14:modId xmlns:p14="http://schemas.microsoft.com/office/powerpoint/2010/main" val="1073995823"/>
              </p:ext>
            </p:extLst>
          </p:nvPr>
        </p:nvGraphicFramePr>
        <p:xfrm>
          <a:off x="677863" y="2160588"/>
          <a:ext cx="8596137" cy="3893983"/>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Connector 4">
            <a:extLst>
              <a:ext uri="{FF2B5EF4-FFF2-40B4-BE49-F238E27FC236}">
                <a16:creationId xmlns:a16="http://schemas.microsoft.com/office/drawing/2014/main" id="{6F61921B-2806-45CA-9852-5AFED0342E73}"/>
              </a:ext>
            </a:extLst>
          </p:cNvPr>
          <p:cNvCxnSpPr/>
          <p:nvPr/>
        </p:nvCxnSpPr>
        <p:spPr>
          <a:xfrm>
            <a:off x="12461586" y="4181718"/>
            <a:ext cx="0" cy="2887176"/>
          </a:xfrm>
          <a:prstGeom prst="line">
            <a:avLst/>
          </a:prstGeom>
          <a:ln w="19050">
            <a:solidFill>
              <a:srgbClr val="00B050"/>
            </a:solidFill>
            <a:prstDash val="sys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6E70D32-D2AF-4454-83D7-33D11B2DBA50}"/>
              </a:ext>
            </a:extLst>
          </p:cNvPr>
          <p:cNvSpPr txBox="1"/>
          <p:nvPr/>
        </p:nvSpPr>
        <p:spPr>
          <a:xfrm>
            <a:off x="2663301" y="2325950"/>
            <a:ext cx="3717684" cy="369332"/>
          </a:xfrm>
          <a:prstGeom prst="rect">
            <a:avLst/>
          </a:prstGeom>
          <a:noFill/>
        </p:spPr>
        <p:txBody>
          <a:bodyPr wrap="none" rtlCol="0">
            <a:spAutoFit/>
          </a:bodyPr>
          <a:lstStyle/>
          <a:p>
            <a:r>
              <a:rPr lang="en-IN" dirty="0"/>
              <a:t>Plastic strain Vs internal pressure </a:t>
            </a:r>
          </a:p>
        </p:txBody>
      </p:sp>
      <p:sp>
        <p:nvSpPr>
          <p:cNvPr id="7" name="TextBox 1">
            <a:extLst>
              <a:ext uri="{FF2B5EF4-FFF2-40B4-BE49-F238E27FC236}">
                <a16:creationId xmlns:a16="http://schemas.microsoft.com/office/drawing/2014/main" id="{82C76335-49BD-4DCD-84CB-76A8326C2D49}"/>
              </a:ext>
            </a:extLst>
          </p:cNvPr>
          <p:cNvSpPr txBox="1"/>
          <p:nvPr/>
        </p:nvSpPr>
        <p:spPr>
          <a:xfrm>
            <a:off x="1753072" y="2860644"/>
            <a:ext cx="1317389" cy="23706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100" dirty="0"/>
              <a:t>Internal Pr. 0.32 Mpa</a:t>
            </a:r>
          </a:p>
        </p:txBody>
      </p:sp>
      <p:sp>
        <p:nvSpPr>
          <p:cNvPr id="8" name="TextBox 1">
            <a:extLst>
              <a:ext uri="{FF2B5EF4-FFF2-40B4-BE49-F238E27FC236}">
                <a16:creationId xmlns:a16="http://schemas.microsoft.com/office/drawing/2014/main" id="{5C17A88E-BD8E-4415-B653-BDD0480733FD}"/>
              </a:ext>
            </a:extLst>
          </p:cNvPr>
          <p:cNvSpPr txBox="1"/>
          <p:nvPr/>
        </p:nvSpPr>
        <p:spPr>
          <a:xfrm>
            <a:off x="6812334" y="3097713"/>
            <a:ext cx="1177366" cy="296326"/>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100" b="1" dirty="0">
                <a:latin typeface="Calibri" panose="020F0502020204030204" pitchFamily="34" charset="0"/>
                <a:cs typeface="Calibri" panose="020F0502020204030204" pitchFamily="34" charset="0"/>
              </a:rPr>
              <a:t>Limit load(2.0 Mpa</a:t>
            </a:r>
            <a:r>
              <a:rPr lang="en-IN" sz="1100" b="1" dirty="0"/>
              <a:t>) </a:t>
            </a:r>
          </a:p>
        </p:txBody>
      </p:sp>
    </p:spTree>
    <p:extLst>
      <p:ext uri="{BB962C8B-B14F-4D97-AF65-F5344CB8AC3E}">
        <p14:creationId xmlns:p14="http://schemas.microsoft.com/office/powerpoint/2010/main" val="2504303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775DB-873F-4129-8B55-07C2F4CE9C25}"/>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Results and Conclusions</a:t>
            </a:r>
          </a:p>
        </p:txBody>
      </p:sp>
      <p:sp>
        <p:nvSpPr>
          <p:cNvPr id="3" name="Content Placeholder 2">
            <a:extLst>
              <a:ext uri="{FF2B5EF4-FFF2-40B4-BE49-F238E27FC236}">
                <a16:creationId xmlns:a16="http://schemas.microsoft.com/office/drawing/2014/main" id="{261036FE-7E2B-4B84-A9B1-01AF11A15D6B}"/>
              </a:ext>
            </a:extLst>
          </p:cNvPr>
          <p:cNvSpPr>
            <a:spLocks noGrp="1"/>
          </p:cNvSpPr>
          <p:nvPr>
            <p:ph idx="1"/>
          </p:nvPr>
        </p:nvSpPr>
        <p:spPr>
          <a:xfrm>
            <a:off x="677333" y="2160589"/>
            <a:ext cx="9407699" cy="3880773"/>
          </a:xfrm>
        </p:spPr>
        <p:txBody>
          <a:bodyPr>
            <a:normAutofit fontScale="77500" lnSpcReduction="20000"/>
          </a:bodyPr>
          <a:lstStyle/>
          <a:p>
            <a:pPr algn="just"/>
            <a:r>
              <a:rPr lang="en-IN"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results from table 1  and Figure 1a&amp;b shows the uncontrolled plastic flow (deformation) occurred at transition area at 2.1 Mpa internal loading.</a:t>
            </a:r>
          </a:p>
          <a:p>
            <a:pPr algn="just"/>
            <a:r>
              <a:rPr lang="en-IN" sz="2400" dirty="0">
                <a:solidFill>
                  <a:srgbClr val="000000"/>
                </a:solidFill>
                <a:latin typeface="Calibri" panose="020F0502020204030204" pitchFamily="34" charset="0"/>
                <a:ea typeface="Calibri" panose="020F0502020204030204" pitchFamily="34" charset="0"/>
                <a:cs typeface="Calibri" panose="020F0502020204030204" pitchFamily="34" charset="0"/>
              </a:rPr>
              <a:t>The limit load  2.1 Mpa is higher than Factored load 0.48 MPA.</a:t>
            </a:r>
            <a:r>
              <a:rPr lang="en-IN"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just"/>
            <a:r>
              <a:rPr lang="en-IN"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gives the designer to establish </a:t>
            </a:r>
            <a:r>
              <a:rPr lang="en-IN"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safety factor for the combine load cases to have better conservative results</a:t>
            </a:r>
            <a:r>
              <a:rPr lang="en-IN" sz="2400" dirty="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IN"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n-IN" sz="2400" dirty="0">
                <a:solidFill>
                  <a:schemeClr val="tx1"/>
                </a:solidFill>
                <a:latin typeface="Calibri" panose="020F0502020204030204" pitchFamily="34" charset="0"/>
                <a:ea typeface="Calibri" panose="020F0502020204030204" pitchFamily="34" charset="0"/>
                <a:cs typeface="Calibri" panose="020F0502020204030204" pitchFamily="34" charset="0"/>
              </a:rPr>
              <a:t> Allow to establish Maximum allowable working pressure (MAWP, i.e. different from design Pressure)</a:t>
            </a:r>
          </a:p>
          <a:p>
            <a:pPr algn="just"/>
            <a:r>
              <a:rPr lang="en-IN" sz="2400" dirty="0">
                <a:solidFill>
                  <a:schemeClr val="tx1"/>
                </a:solidFill>
                <a:latin typeface="Calibri" panose="020F0502020204030204" pitchFamily="34" charset="0"/>
                <a:ea typeface="Calibri" panose="020F0502020204030204" pitchFamily="34" charset="0"/>
                <a:cs typeface="Calibri" panose="020F0502020204030204" pitchFamily="34" charset="0"/>
              </a:rPr>
              <a:t>To establish allowable load during pressure testing (hydro or pneumatic ) condition( 90-95 % of  yield strength)  </a:t>
            </a:r>
          </a:p>
          <a:p>
            <a:pPr algn="just"/>
            <a:r>
              <a:rPr lang="en-IN" sz="2400" dirty="0">
                <a:solidFill>
                  <a:schemeClr val="tx1"/>
                </a:solidFill>
                <a:latin typeface="Calibri" panose="020F0502020204030204" pitchFamily="34" charset="0"/>
                <a:ea typeface="Calibri" panose="020F0502020204030204" pitchFamily="34" charset="0"/>
                <a:cs typeface="Calibri" panose="020F0502020204030204" pitchFamily="34" charset="0"/>
              </a:rPr>
              <a:t>In FE model, the membrane stress, bending  stress and peak stress components distribution will also  be easily identify in rectangular and  transition section, this gives </a:t>
            </a:r>
            <a:r>
              <a:rPr lang="en-IN"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confidence to designer to design any for  non regular geometry for specific design condition.</a:t>
            </a:r>
          </a:p>
          <a:p>
            <a:pPr algn="just"/>
            <a:endParaRPr lang="en-IN"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3388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D1595-B0D7-4ADA-BF7A-CD69E44E5506}"/>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Results and Conclusions</a:t>
            </a:r>
          </a:p>
        </p:txBody>
      </p:sp>
      <p:sp>
        <p:nvSpPr>
          <p:cNvPr id="3" name="Content Placeholder 2">
            <a:extLst>
              <a:ext uri="{FF2B5EF4-FFF2-40B4-BE49-F238E27FC236}">
                <a16:creationId xmlns:a16="http://schemas.microsoft.com/office/drawing/2014/main" id="{57E25CFA-DB14-4402-A997-D06418588719}"/>
              </a:ext>
            </a:extLst>
          </p:cNvPr>
          <p:cNvSpPr>
            <a:spLocks noGrp="1"/>
          </p:cNvSpPr>
          <p:nvPr>
            <p:ph idx="1"/>
          </p:nvPr>
        </p:nvSpPr>
        <p:spPr/>
        <p:txBody>
          <a:bodyPr/>
          <a:lstStyle/>
          <a:p>
            <a:pPr algn="just"/>
            <a:r>
              <a:rPr lang="en-IN" sz="2000" dirty="0">
                <a:solidFill>
                  <a:schemeClr val="tx1"/>
                </a:solidFill>
                <a:latin typeface="Calibri" panose="020F0502020204030204" pitchFamily="34" charset="0"/>
                <a:cs typeface="Calibri" panose="020F0502020204030204" pitchFamily="34" charset="0"/>
              </a:rPr>
              <a:t>It help to assign weld joint efficiency(E) for transition joint as this not standard weld joint configuration.</a:t>
            </a:r>
          </a:p>
          <a:p>
            <a:pPr algn="just"/>
            <a:r>
              <a:rPr lang="en-IN" sz="2000" dirty="0">
                <a:solidFill>
                  <a:schemeClr val="tx1"/>
                </a:solidFill>
                <a:latin typeface="Calibri" panose="020F0502020204030204" pitchFamily="34" charset="0"/>
                <a:cs typeface="Calibri" panose="020F0502020204030204" pitchFamily="34" charset="0"/>
              </a:rPr>
              <a:t>The configuration of rectangular portion of vessel the can easily adopt   the vessel internal component such  any  demister or mist delimiter or steam collector.</a:t>
            </a:r>
          </a:p>
          <a:p>
            <a:pPr algn="just"/>
            <a:r>
              <a:rPr lang="en-IN" sz="2000" dirty="0">
                <a:solidFill>
                  <a:schemeClr val="tx1"/>
                </a:solidFill>
                <a:latin typeface="Calibri" panose="020F0502020204030204" pitchFamily="34" charset="0"/>
                <a:cs typeface="Calibri" panose="020F0502020204030204" pitchFamily="34" charset="0"/>
              </a:rPr>
              <a:t> The rectangular portion can used as tube sheet ,in this case welding joint configuration can be easily handled the welder to make sound weld than radial shape in cylinder. </a:t>
            </a:r>
          </a:p>
          <a:p>
            <a:pPr algn="just"/>
            <a:r>
              <a:rPr lang="en-IN" sz="2000" dirty="0">
                <a:solidFill>
                  <a:schemeClr val="tx1"/>
                </a:solidFill>
                <a:latin typeface="Calibri" panose="020F0502020204030204" pitchFamily="34" charset="0"/>
                <a:cs typeface="Calibri" panose="020F0502020204030204" pitchFamily="34" charset="0"/>
              </a:rPr>
              <a:t>Any super imposed load the vessel easily handle by rectangular portion than circular portion.</a:t>
            </a:r>
          </a:p>
          <a:p>
            <a:pPr marL="0" indent="0">
              <a:buNone/>
            </a:pPr>
            <a:endParaRPr lang="en-IN" dirty="0"/>
          </a:p>
        </p:txBody>
      </p:sp>
    </p:spTree>
    <p:extLst>
      <p:ext uri="{BB962C8B-B14F-4D97-AF65-F5344CB8AC3E}">
        <p14:creationId xmlns:p14="http://schemas.microsoft.com/office/powerpoint/2010/main" val="1377297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6E5D7-1B4E-4F34-8A04-9CAF8F53B061}"/>
              </a:ext>
            </a:extLst>
          </p:cNvPr>
          <p:cNvSpPr>
            <a:spLocks noGrp="1"/>
          </p:cNvSpPr>
          <p:nvPr>
            <p:ph type="title"/>
          </p:nvPr>
        </p:nvSpPr>
        <p:spPr/>
        <p:txBody>
          <a:bodyPr/>
          <a:lstStyle/>
          <a:p>
            <a:r>
              <a:rPr lang="en-IN" dirty="0">
                <a:latin typeface="Calibri" panose="020F0502020204030204" pitchFamily="34" charset="0"/>
                <a:cs typeface="Calibri" panose="020F0502020204030204" pitchFamily="34" charset="0"/>
              </a:rPr>
              <a:t>Reference</a:t>
            </a:r>
          </a:p>
        </p:txBody>
      </p:sp>
      <p:sp>
        <p:nvSpPr>
          <p:cNvPr id="3" name="Content Placeholder 2">
            <a:extLst>
              <a:ext uri="{FF2B5EF4-FFF2-40B4-BE49-F238E27FC236}">
                <a16:creationId xmlns:a16="http://schemas.microsoft.com/office/drawing/2014/main" id="{E00D9E2A-A9DF-4558-A41D-2B9D644C6916}"/>
              </a:ext>
            </a:extLst>
          </p:cNvPr>
          <p:cNvSpPr>
            <a:spLocks noGrp="1"/>
          </p:cNvSpPr>
          <p:nvPr>
            <p:ph idx="1"/>
          </p:nvPr>
        </p:nvSpPr>
        <p:spPr>
          <a:xfrm>
            <a:off x="677334" y="2160589"/>
            <a:ext cx="10005906" cy="3880773"/>
          </a:xfrm>
        </p:spPr>
        <p:txBody>
          <a:bodyPr/>
          <a:lstStyle/>
          <a:p>
            <a:pPr marL="342900" lvl="0" indent="-342900" algn="just">
              <a:lnSpc>
                <a:spcPct val="115000"/>
              </a:lnSpc>
              <a:buFont typeface="+mj-lt"/>
              <a:buAutoNum type="arabicPeriod"/>
            </a:pPr>
            <a:r>
              <a:rPr lang="en-IN" dirty="0">
                <a:effectLst/>
                <a:latin typeface="Calibri" panose="020F0502020204030204" pitchFamily="34" charset="0"/>
                <a:ea typeface="Calibri" panose="020F0502020204030204" pitchFamily="34" charset="0"/>
                <a:cs typeface="Calibri" panose="020F0502020204030204" pitchFamily="34" charset="0"/>
              </a:rPr>
              <a:t>ASME Section 8 Division 2 and PTB -3</a:t>
            </a:r>
          </a:p>
          <a:p>
            <a:pPr marL="342900" lvl="0" indent="-342900" algn="just">
              <a:lnSpc>
                <a:spcPct val="115000"/>
              </a:lnSpc>
              <a:buFont typeface="+mj-lt"/>
              <a:buAutoNum type="arabicPeriod"/>
            </a:pPr>
            <a:r>
              <a:rPr lang="en-IN" dirty="0">
                <a:effectLst/>
                <a:latin typeface="Calibri" panose="020F0502020204030204" pitchFamily="34" charset="0"/>
                <a:ea typeface="Calibri" panose="020F0502020204030204" pitchFamily="34" charset="0"/>
                <a:cs typeface="Calibri" panose="020F0502020204030204" pitchFamily="34" charset="0"/>
              </a:rPr>
              <a:t>Booth M.R. Applying Finite Element Based Limit Load Analysis Methods to Structures Under Dynamic Loads. In Pressure Vessels and Piping Conference 2014 Jul 20 (Vol. 45981, p. V001T01A005). American Society of Mechanical Engineers.</a:t>
            </a:r>
          </a:p>
          <a:p>
            <a:pPr marL="342900" lvl="0" indent="-342900" algn="just">
              <a:lnSpc>
                <a:spcPct val="115000"/>
              </a:lnSpc>
              <a:spcAft>
                <a:spcPts val="1000"/>
              </a:spcAft>
              <a:buFont typeface="+mj-lt"/>
              <a:buAutoNum type="arabicPeriod"/>
            </a:pPr>
            <a:r>
              <a:rPr lang="en-IN" dirty="0">
                <a:effectLst/>
                <a:latin typeface="Calibri" panose="020F0502020204030204" pitchFamily="34" charset="0"/>
                <a:ea typeface="Calibri" panose="020F0502020204030204" pitchFamily="34" charset="0"/>
                <a:cs typeface="Calibri" panose="020F0502020204030204" pitchFamily="34" charset="0"/>
              </a:rPr>
              <a:t>Biel RC, Alexander C. Applications of Limit Load Analyses to Assess the Structural Integrity of Pressure Vessels. In ASME Pressure Vessels and Piping Conference 2005 Jan 1 (Vol. 4188, pp. 429-439).</a:t>
            </a:r>
          </a:p>
          <a:p>
            <a:pPr marL="0" indent="0">
              <a:buNone/>
            </a:pPr>
            <a:endParaRPr lang="en-IN" dirty="0"/>
          </a:p>
        </p:txBody>
      </p:sp>
    </p:spTree>
    <p:extLst>
      <p:ext uri="{BB962C8B-B14F-4D97-AF65-F5344CB8AC3E}">
        <p14:creationId xmlns:p14="http://schemas.microsoft.com/office/powerpoint/2010/main" val="1896694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4AB0C-99FB-48BF-AA19-5BFB3209B9D9}"/>
              </a:ext>
            </a:extLst>
          </p:cNvPr>
          <p:cNvSpPr>
            <a:spLocks noGrp="1"/>
          </p:cNvSpPr>
          <p:nvPr>
            <p:ph type="title"/>
          </p:nvPr>
        </p:nvSpPr>
        <p:spPr>
          <a:xfrm>
            <a:off x="677334" y="609600"/>
            <a:ext cx="9096981" cy="1320800"/>
          </a:xfrm>
        </p:spPr>
        <p:txBody>
          <a:bodyPr>
            <a:normAutofit/>
          </a:bodyPr>
          <a:lstStyle/>
          <a:p>
            <a:r>
              <a:rPr lang="en-IN" sz="3200" dirty="0">
                <a:latin typeface="Calibri" panose="020F0502020204030204" pitchFamily="34" charset="0"/>
                <a:cs typeface="Calibri" panose="020F0502020204030204" pitchFamily="34" charset="0"/>
              </a:rPr>
              <a:t>Design approaches on pressure vessel&amp; its components  </a:t>
            </a:r>
          </a:p>
        </p:txBody>
      </p:sp>
      <p:sp>
        <p:nvSpPr>
          <p:cNvPr id="3" name="Content Placeholder 2">
            <a:extLst>
              <a:ext uri="{FF2B5EF4-FFF2-40B4-BE49-F238E27FC236}">
                <a16:creationId xmlns:a16="http://schemas.microsoft.com/office/drawing/2014/main" id="{02506BD6-2CA9-490D-BA6E-2EFA1EFC1152}"/>
              </a:ext>
            </a:extLst>
          </p:cNvPr>
          <p:cNvSpPr>
            <a:spLocks noGrp="1"/>
          </p:cNvSpPr>
          <p:nvPr>
            <p:ph idx="1"/>
          </p:nvPr>
        </p:nvSpPr>
        <p:spPr/>
        <p:txBody>
          <a:bodyPr/>
          <a:lstStyle/>
          <a:p>
            <a:endParaRPr lang="en-IN" dirty="0"/>
          </a:p>
          <a:p>
            <a:r>
              <a:rPr lang="en-IN" sz="2400" dirty="0">
                <a:latin typeface="Calibri" panose="020F0502020204030204" pitchFamily="34" charset="0"/>
                <a:cs typeface="Calibri" panose="020F0502020204030204" pitchFamily="34" charset="0"/>
              </a:rPr>
              <a:t>Mostly two types.</a:t>
            </a:r>
          </a:p>
          <a:p>
            <a:pPr marL="514350" indent="-514350">
              <a:buAutoNum type="arabicPeriod"/>
            </a:pPr>
            <a:r>
              <a:rPr lang="en-IN" sz="2400" dirty="0">
                <a:latin typeface="Calibri" panose="020F0502020204030204" pitchFamily="34" charset="0"/>
                <a:cs typeface="Calibri" panose="020F0502020204030204" pitchFamily="34" charset="0"/>
              </a:rPr>
              <a:t>Design by set of rules or formulae</a:t>
            </a:r>
          </a:p>
          <a:p>
            <a:pPr marL="514350" indent="-514350">
              <a:buAutoNum type="arabicPeriod"/>
            </a:pPr>
            <a:r>
              <a:rPr lang="en-IN" sz="2400" dirty="0">
                <a:latin typeface="Calibri" panose="020F0502020204030204" pitchFamily="34" charset="0"/>
                <a:cs typeface="Calibri" panose="020F0502020204030204" pitchFamily="34" charset="0"/>
              </a:rPr>
              <a:t>Design by Analysis (FEA)</a:t>
            </a:r>
          </a:p>
        </p:txBody>
      </p:sp>
    </p:spTree>
    <p:extLst>
      <p:ext uri="{BB962C8B-B14F-4D97-AF65-F5344CB8AC3E}">
        <p14:creationId xmlns:p14="http://schemas.microsoft.com/office/powerpoint/2010/main" val="2758144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F3A21-D04F-4619-B481-BE8FD003DD88}"/>
              </a:ext>
            </a:extLst>
          </p:cNvPr>
          <p:cNvSpPr>
            <a:spLocks noGrp="1"/>
          </p:cNvSpPr>
          <p:nvPr>
            <p:ph type="title"/>
          </p:nvPr>
        </p:nvSpPr>
        <p:spPr/>
        <p:txBody>
          <a:bodyPr/>
          <a:lstStyle/>
          <a:p>
            <a:r>
              <a:rPr lang="en-IN" sz="3200" dirty="0">
                <a:latin typeface="Calibri" panose="020F0502020204030204" pitchFamily="34" charset="0"/>
                <a:cs typeface="Calibri" panose="020F0502020204030204" pitchFamily="34" charset="0"/>
              </a:rPr>
              <a:t>Design by set of rules or formulae</a:t>
            </a:r>
            <a:br>
              <a:rPr lang="en-IN" sz="3600" dirty="0">
                <a:latin typeface="Calibri" panose="020F0502020204030204" pitchFamily="34" charset="0"/>
                <a:cs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6E03B3A9-5B84-401C-B6C0-207004FA12F2}"/>
              </a:ext>
            </a:extLst>
          </p:cNvPr>
          <p:cNvSpPr>
            <a:spLocks noGrp="1"/>
          </p:cNvSpPr>
          <p:nvPr>
            <p:ph idx="1"/>
          </p:nvPr>
        </p:nvSpPr>
        <p:spPr>
          <a:xfrm>
            <a:off x="677333" y="2160589"/>
            <a:ext cx="9416577" cy="3880773"/>
          </a:xfrm>
        </p:spPr>
        <p:txBody>
          <a:bodyPr/>
          <a:lstStyle/>
          <a:p>
            <a:r>
              <a:rPr lang="en-US" sz="2400" dirty="0">
                <a:latin typeface="Calibri" panose="020F0502020204030204" pitchFamily="34" charset="0"/>
                <a:cs typeface="Calibri" panose="020F0502020204030204" pitchFamily="34" charset="0"/>
              </a:rPr>
              <a:t>The Vessel Geometry and major dimension such as radius, length , etc. are specified.</a:t>
            </a:r>
          </a:p>
          <a:p>
            <a:r>
              <a:rPr lang="en-US" sz="2400" dirty="0">
                <a:latin typeface="Calibri" panose="020F0502020204030204" pitchFamily="34" charset="0"/>
                <a:cs typeface="Calibri" panose="020F0502020204030204" pitchFamily="34" charset="0"/>
              </a:rPr>
              <a:t>Closed form equations.</a:t>
            </a:r>
          </a:p>
          <a:p>
            <a:r>
              <a:rPr lang="en-US" sz="2400" dirty="0">
                <a:latin typeface="Calibri" panose="020F0502020204030204" pitchFamily="34" charset="0"/>
                <a:cs typeface="Calibri" panose="020F0502020204030204" pitchFamily="34" charset="0"/>
              </a:rPr>
              <a:t>Higher design  margin ( SOF)</a:t>
            </a:r>
          </a:p>
          <a:p>
            <a:r>
              <a:rPr lang="en-US" sz="2400" dirty="0">
                <a:latin typeface="Calibri" panose="020F0502020204030204" pitchFamily="34" charset="0"/>
                <a:cs typeface="Calibri" panose="020F0502020204030204" pitchFamily="34" charset="0"/>
              </a:rPr>
              <a:t>Higher Allowable stress</a:t>
            </a:r>
          </a:p>
          <a:p>
            <a:endParaRPr lang="en-IN" dirty="0"/>
          </a:p>
        </p:txBody>
      </p:sp>
    </p:spTree>
    <p:extLst>
      <p:ext uri="{BB962C8B-B14F-4D97-AF65-F5344CB8AC3E}">
        <p14:creationId xmlns:p14="http://schemas.microsoft.com/office/powerpoint/2010/main" val="35186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42BCD-45E5-4544-A943-7D123FE790B6}"/>
              </a:ext>
            </a:extLst>
          </p:cNvPr>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Design by </a:t>
            </a:r>
            <a:r>
              <a:rPr lang="en-IN" sz="3200" dirty="0">
                <a:latin typeface="Calibri" panose="020F0502020204030204" pitchFamily="34" charset="0"/>
                <a:cs typeface="Calibri" panose="020F0502020204030204" pitchFamily="34" charset="0"/>
              </a:rPr>
              <a:t>analysis approach(FEA)</a:t>
            </a:r>
          </a:p>
        </p:txBody>
      </p:sp>
      <p:sp>
        <p:nvSpPr>
          <p:cNvPr id="3" name="Content Placeholder 2">
            <a:extLst>
              <a:ext uri="{FF2B5EF4-FFF2-40B4-BE49-F238E27FC236}">
                <a16:creationId xmlns:a16="http://schemas.microsoft.com/office/drawing/2014/main" id="{F7B76CED-D2D8-4EEE-82D9-25B5411B563C}"/>
              </a:ext>
            </a:extLst>
          </p:cNvPr>
          <p:cNvSpPr>
            <a:spLocks noGrp="1"/>
          </p:cNvSpPr>
          <p:nvPr>
            <p:ph idx="1"/>
          </p:nvPr>
        </p:nvSpPr>
        <p:spPr>
          <a:xfrm>
            <a:off x="677334" y="2067456"/>
            <a:ext cx="8596668" cy="3880773"/>
          </a:xfrm>
        </p:spPr>
        <p:txBody>
          <a:bodyPr/>
          <a:lstStyle/>
          <a:p>
            <a:pPr marL="0" indent="0">
              <a:buNone/>
            </a:pPr>
            <a:r>
              <a:rPr lang="en-IN" sz="2400" dirty="0">
                <a:latin typeface="Calibri" panose="020F0502020204030204" pitchFamily="34" charset="0"/>
                <a:cs typeface="Calibri" panose="020F0502020204030204" pitchFamily="34" charset="0"/>
              </a:rPr>
              <a:t>The pressure vessel and its components has  the following.</a:t>
            </a:r>
          </a:p>
          <a:p>
            <a:r>
              <a:rPr lang="en-IN" sz="2400" dirty="0">
                <a:latin typeface="Calibri" panose="020F0502020204030204" pitchFamily="34" charset="0"/>
                <a:cs typeface="Calibri" panose="020F0502020204030204" pitchFamily="34" charset="0"/>
              </a:rPr>
              <a:t>Very large opening,</a:t>
            </a:r>
          </a:p>
          <a:p>
            <a:r>
              <a:rPr lang="en-IN" sz="2400" dirty="0">
                <a:latin typeface="Calibri" panose="020F0502020204030204" pitchFamily="34" charset="0"/>
                <a:cs typeface="Calibri" panose="020F0502020204030204" pitchFamily="34" charset="0"/>
              </a:rPr>
              <a:t>Non-circular type pressure components</a:t>
            </a:r>
          </a:p>
          <a:p>
            <a:r>
              <a:rPr lang="en-IN" sz="2400" dirty="0">
                <a:effectLst/>
                <a:latin typeface="Calibri" panose="020F0502020204030204" pitchFamily="34" charset="0"/>
                <a:ea typeface="Calibri" panose="020F0502020204030204" pitchFamily="34" charset="0"/>
                <a:cs typeface="Calibri" panose="020F0502020204030204" pitchFamily="34" charset="0"/>
              </a:rPr>
              <a:t>complex geometries such tube sheets in HE, bellow joints etc</a:t>
            </a:r>
          </a:p>
          <a:p>
            <a:r>
              <a:rPr lang="en-IN" sz="2400" dirty="0">
                <a:effectLst/>
                <a:latin typeface="Calibri" panose="020F0502020204030204" pitchFamily="34" charset="0"/>
                <a:ea typeface="Calibri" panose="020F0502020204030204" pitchFamily="34" charset="0"/>
                <a:cs typeface="Calibri" panose="020F0502020204030204" pitchFamily="34" charset="0"/>
              </a:rPr>
              <a:t>Flange Bolted joints for leak tightness</a:t>
            </a:r>
          </a:p>
          <a:p>
            <a:r>
              <a:rPr lang="en-IN" sz="2400" dirty="0">
                <a:latin typeface="Calibri" panose="020F0502020204030204" pitchFamily="34" charset="0"/>
                <a:ea typeface="Calibri" panose="020F0502020204030204" pitchFamily="34" charset="0"/>
                <a:cs typeface="Calibri" panose="020F0502020204030204" pitchFamily="34" charset="0"/>
              </a:rPr>
              <a:t>F</a:t>
            </a:r>
            <a:r>
              <a:rPr lang="en-IN" sz="2400" dirty="0">
                <a:effectLst/>
                <a:latin typeface="Calibri" panose="020F0502020204030204" pitchFamily="34" charset="0"/>
                <a:ea typeface="Calibri" panose="020F0502020204030204" pitchFamily="34" charset="0"/>
                <a:cs typeface="Calibri" panose="020F0502020204030204" pitchFamily="34" charset="0"/>
              </a:rPr>
              <a:t>ailure analysis for  fatigue screening /cycles (stress or strain life)</a:t>
            </a:r>
          </a:p>
          <a:p>
            <a:r>
              <a:rPr lang="en-IN" sz="2400" dirty="0">
                <a:latin typeface="Calibri" panose="020F0502020204030204" pitchFamily="34" charset="0"/>
                <a:ea typeface="Calibri" panose="020F0502020204030204" pitchFamily="34" charset="0"/>
                <a:cs typeface="Calibri" panose="020F0502020204030204" pitchFamily="34" charset="0"/>
              </a:rPr>
              <a:t>F</a:t>
            </a:r>
            <a:r>
              <a:rPr lang="en-IN" sz="2400" dirty="0">
                <a:effectLst/>
                <a:latin typeface="Calibri" panose="020F0502020204030204" pitchFamily="34" charset="0"/>
                <a:ea typeface="Calibri" panose="020F0502020204030204" pitchFamily="34" charset="0"/>
                <a:cs typeface="Calibri" panose="020F0502020204030204" pitchFamily="34" charset="0"/>
              </a:rPr>
              <a:t>acture mechanics etc (impact strength)</a:t>
            </a:r>
            <a:endParaRPr lang="en-IN"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74143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5171B-49C4-4D11-8B26-741CD421345E}"/>
              </a:ext>
            </a:extLst>
          </p:cNvPr>
          <p:cNvSpPr>
            <a:spLocks noGrp="1"/>
          </p:cNvSpPr>
          <p:nvPr>
            <p:ph type="title"/>
          </p:nvPr>
        </p:nvSpPr>
        <p:spPr>
          <a:xfrm>
            <a:off x="677333" y="609599"/>
            <a:ext cx="9407699" cy="1476653"/>
          </a:xfrm>
        </p:spPr>
        <p:txBody>
          <a:bodyPr>
            <a:normAutofit fontScale="90000"/>
          </a:bodyPr>
          <a:lstStyle/>
          <a:p>
            <a:r>
              <a:rPr lang="en-IN" dirty="0">
                <a:effectLst/>
                <a:latin typeface="Calibri" panose="020F0502020204030204" pitchFamily="34" charset="0"/>
                <a:ea typeface="Calibri" panose="020F0502020204030204" pitchFamily="34" charset="0"/>
                <a:cs typeface="Times New Roman" panose="02020603050405020304" pitchFamily="18" charset="0"/>
              </a:rPr>
              <a:t>Common design by analysis internation</a:t>
            </a:r>
            <a:r>
              <a:rPr lang="en-IN" dirty="0">
                <a:latin typeface="Calibri" panose="020F0502020204030204" pitchFamily="34" charset="0"/>
                <a:ea typeface="Calibri" panose="020F0502020204030204" pitchFamily="34" charset="0"/>
                <a:cs typeface="Times New Roman" panose="02020603050405020304" pitchFamily="18" charset="0"/>
              </a:rPr>
              <a:t>al code of practices as below</a:t>
            </a:r>
            <a:r>
              <a:rPr lang="en-IN" sz="4000" dirty="0">
                <a:latin typeface="Calibri" panose="020F0502020204030204" pitchFamily="34" charset="0"/>
                <a:ea typeface="Calibri" panose="020F0502020204030204" pitchFamily="34" charset="0"/>
                <a:cs typeface="Times New Roman" panose="02020603050405020304" pitchFamily="18" charset="0"/>
              </a:rPr>
              <a:t>,</a:t>
            </a:r>
            <a:r>
              <a:rPr lang="en-IN" sz="4000" dirty="0">
                <a:effectLst/>
                <a:latin typeface="Calibri" panose="020F0502020204030204" pitchFamily="34" charset="0"/>
                <a:ea typeface="Calibri" panose="020F0502020204030204" pitchFamily="34" charset="0"/>
                <a:cs typeface="Times New Roman" panose="02020603050405020304" pitchFamily="18" charset="0"/>
              </a:rPr>
              <a:t>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A73F99CC-4DBD-4B63-A8F2-A2CB1664D25F}"/>
              </a:ext>
            </a:extLst>
          </p:cNvPr>
          <p:cNvSpPr>
            <a:spLocks noGrp="1"/>
          </p:cNvSpPr>
          <p:nvPr>
            <p:ph idx="1"/>
          </p:nvPr>
        </p:nvSpPr>
        <p:spPr/>
        <p:txBody>
          <a:bodyPr/>
          <a:lstStyle/>
          <a:p>
            <a:endParaRPr lang="en-IN" dirty="0"/>
          </a:p>
          <a:p>
            <a:endParaRPr lang="en-IN" dirty="0"/>
          </a:p>
          <a:p>
            <a:r>
              <a:rPr lang="en-IN" sz="2400" dirty="0">
                <a:latin typeface="Calibri" panose="020F0502020204030204" pitchFamily="34" charset="0"/>
                <a:cs typeface="Calibri" panose="020F0502020204030204" pitchFamily="34" charset="0"/>
              </a:rPr>
              <a:t>US- ASME Boiler and pressure vessel section III &amp; VIII</a:t>
            </a:r>
          </a:p>
          <a:p>
            <a:r>
              <a:rPr lang="en-IN" sz="2400" dirty="0">
                <a:effectLst/>
                <a:latin typeface="Calibri" panose="020F0502020204030204" pitchFamily="34" charset="0"/>
                <a:ea typeface="Calibri" panose="020F0502020204030204" pitchFamily="34" charset="0"/>
                <a:cs typeface="Times New Roman" panose="02020603050405020304" pitchFamily="18" charset="0"/>
              </a:rPr>
              <a:t>UK</a:t>
            </a:r>
            <a:r>
              <a:rPr lang="en-IN" sz="2400" dirty="0">
                <a:latin typeface="Calibri" panose="020F0502020204030204" pitchFamily="34" charset="0"/>
                <a:ea typeface="Calibri" panose="020F0502020204030204" pitchFamily="34" charset="0"/>
                <a:cs typeface="Times New Roman" panose="02020603050405020304" pitchFamily="18" charset="0"/>
              </a:rPr>
              <a:t>-PD 5500 Unfired fusion welded pressure vessels</a:t>
            </a:r>
          </a:p>
          <a:p>
            <a:r>
              <a:rPr lang="en-IN" sz="2400" dirty="0">
                <a:effectLst/>
                <a:latin typeface="Calibri" panose="020F0502020204030204" pitchFamily="34" charset="0"/>
                <a:ea typeface="Calibri" panose="020F0502020204030204" pitchFamily="34" charset="0"/>
                <a:cs typeface="Times New Roman" panose="02020603050405020304" pitchFamily="18" charset="0"/>
              </a:rPr>
              <a:t>EU- EN 13145 Unfired Pressure vessels </a:t>
            </a:r>
          </a:p>
        </p:txBody>
      </p:sp>
    </p:spTree>
    <p:extLst>
      <p:ext uri="{BB962C8B-B14F-4D97-AF65-F5344CB8AC3E}">
        <p14:creationId xmlns:p14="http://schemas.microsoft.com/office/powerpoint/2010/main" val="654718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86E81-4B3A-41C0-9027-BE65DD883043}"/>
              </a:ext>
            </a:extLst>
          </p:cNvPr>
          <p:cNvSpPr>
            <a:spLocks noGrp="1"/>
          </p:cNvSpPr>
          <p:nvPr>
            <p:ph type="title"/>
          </p:nvPr>
        </p:nvSpPr>
        <p:spPr/>
        <p:txBody>
          <a:bodyPr/>
          <a:lstStyle/>
          <a:p>
            <a:r>
              <a:rPr lang="en-IN" dirty="0"/>
              <a:t>Summary of the study</a:t>
            </a:r>
          </a:p>
        </p:txBody>
      </p:sp>
      <p:sp>
        <p:nvSpPr>
          <p:cNvPr id="3" name="Content Placeholder 2">
            <a:extLst>
              <a:ext uri="{FF2B5EF4-FFF2-40B4-BE49-F238E27FC236}">
                <a16:creationId xmlns:a16="http://schemas.microsoft.com/office/drawing/2014/main" id="{B24768A1-621A-447D-A611-00AA82DB71E1}"/>
              </a:ext>
            </a:extLst>
          </p:cNvPr>
          <p:cNvSpPr>
            <a:spLocks noGrp="1"/>
          </p:cNvSpPr>
          <p:nvPr>
            <p:ph idx="1"/>
          </p:nvPr>
        </p:nvSpPr>
        <p:spPr>
          <a:xfrm>
            <a:off x="677333" y="2160589"/>
            <a:ext cx="9174237" cy="3880773"/>
          </a:xfrm>
        </p:spPr>
        <p:txBody>
          <a:bodyPr/>
          <a:lstStyle/>
          <a:p>
            <a:pPr algn="just"/>
            <a:r>
              <a:rPr lang="en-US" sz="2400" dirty="0">
                <a:latin typeface="Calibri" panose="020F0502020204030204" pitchFamily="34" charset="0"/>
                <a:cs typeface="Calibri" panose="020F0502020204030204" pitchFamily="34" charset="0"/>
              </a:rPr>
              <a:t>As per ASME Sec VIII div 2, the nonlinear solution shall be converged for acceptance for all vessel components under the applied load cases. In this case, the convergence was achieved in the nonlinear solution. </a:t>
            </a:r>
          </a:p>
          <a:p>
            <a:pPr algn="just"/>
            <a:r>
              <a:rPr lang="en-US" sz="2400" dirty="0">
                <a:latin typeface="Calibri" panose="020F0502020204030204" pitchFamily="34" charset="0"/>
                <a:cs typeface="Calibri" panose="020F0502020204030204" pitchFamily="34" charset="0"/>
              </a:rPr>
              <a:t>Thus, the vessel passes the limit load analysis. But still we need to find out maximum limit load for plastic collapse. </a:t>
            </a:r>
          </a:p>
          <a:p>
            <a:pPr algn="just"/>
            <a:r>
              <a:rPr lang="en-US" sz="2400" dirty="0">
                <a:latin typeface="Calibri" panose="020F0502020204030204" pitchFamily="34" charset="0"/>
                <a:cs typeface="Calibri" panose="020F0502020204030204" pitchFamily="34" charset="0"/>
              </a:rPr>
              <a:t>Further load was increased in incremental steps from 0.6 to 2.1 MPa and the collapse load with the associated plastic strains and displacements   were found.(addressed in table 1)</a:t>
            </a:r>
          </a:p>
          <a:p>
            <a:endParaRPr lang="en-IN" dirty="0"/>
          </a:p>
        </p:txBody>
      </p:sp>
    </p:spTree>
    <p:extLst>
      <p:ext uri="{BB962C8B-B14F-4D97-AF65-F5344CB8AC3E}">
        <p14:creationId xmlns:p14="http://schemas.microsoft.com/office/powerpoint/2010/main" val="391106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0BD0C-FEA5-4DFC-8318-B4B579E7665B}"/>
              </a:ext>
            </a:extLst>
          </p:cNvPr>
          <p:cNvSpPr>
            <a:spLocks noGrp="1"/>
          </p:cNvSpPr>
          <p:nvPr>
            <p:ph type="title"/>
          </p:nvPr>
        </p:nvSpPr>
        <p:spPr/>
        <p:txBody>
          <a:bodyPr>
            <a:normAutofit/>
          </a:bodyPr>
          <a:lstStyle/>
          <a:p>
            <a:r>
              <a:rPr lang="en-IN" sz="3200" dirty="0">
                <a:latin typeface="Calibri" panose="020F0502020204030204" pitchFamily="34" charset="0"/>
                <a:cs typeface="Calibri" panose="020F0502020204030204" pitchFamily="34" charset="0"/>
              </a:rPr>
              <a:t>ASME section VIII Div.2 </a:t>
            </a:r>
          </a:p>
        </p:txBody>
      </p:sp>
      <p:sp>
        <p:nvSpPr>
          <p:cNvPr id="3" name="Content Placeholder 2">
            <a:extLst>
              <a:ext uri="{FF2B5EF4-FFF2-40B4-BE49-F238E27FC236}">
                <a16:creationId xmlns:a16="http://schemas.microsoft.com/office/drawing/2014/main" id="{532844E7-F162-4273-83D0-E5034EB5A1D8}"/>
              </a:ext>
            </a:extLst>
          </p:cNvPr>
          <p:cNvSpPr>
            <a:spLocks noGrp="1"/>
          </p:cNvSpPr>
          <p:nvPr>
            <p:ph idx="1"/>
          </p:nvPr>
        </p:nvSpPr>
        <p:spPr>
          <a:xfrm>
            <a:off x="787400" y="1764437"/>
            <a:ext cx="9226612" cy="4483963"/>
          </a:xfrm>
        </p:spPr>
        <p:txBody>
          <a:bodyPr/>
          <a:lstStyle/>
          <a:p>
            <a:pPr marL="0" indent="0">
              <a:buNone/>
            </a:pPr>
            <a:r>
              <a:rPr lang="en-US" sz="2400" dirty="0">
                <a:latin typeface="Calibri" panose="020F0502020204030204" pitchFamily="34" charset="0"/>
                <a:cs typeface="Calibri" panose="020F0502020204030204" pitchFamily="34" charset="0"/>
              </a:rPr>
              <a:t> The Part 5 of Div.2 provides details guideline and procedure perform different  type of  FE analysis.</a:t>
            </a:r>
          </a:p>
          <a:p>
            <a:r>
              <a:rPr lang="en-IN" sz="2400" dirty="0">
                <a:effectLst/>
                <a:latin typeface="Calibri" panose="020F0502020204030204" pitchFamily="34" charset="0"/>
                <a:ea typeface="Calibri" panose="020F0502020204030204" pitchFamily="34" charset="0"/>
                <a:cs typeface="Calibri" panose="020F0502020204030204" pitchFamily="34" charset="0"/>
              </a:rPr>
              <a:t>There  are  four mandatory  checks </a:t>
            </a:r>
          </a:p>
          <a:p>
            <a:pPr marL="0" indent="0">
              <a:buNone/>
            </a:pPr>
            <a:r>
              <a:rPr lang="en-IN" sz="2400" dirty="0">
                <a:latin typeface="Calibri" panose="020F0502020204030204" pitchFamily="34" charset="0"/>
                <a:cs typeface="Calibri" panose="020F0502020204030204" pitchFamily="34" charset="0"/>
              </a:rPr>
              <a:t> - Protection Against Plastic collapse</a:t>
            </a:r>
          </a:p>
          <a:p>
            <a:pPr marL="0" indent="0">
              <a:buNone/>
            </a:pPr>
            <a:r>
              <a:rPr lang="en-IN" sz="2400" dirty="0">
                <a:latin typeface="Calibri" panose="020F0502020204030204" pitchFamily="34" charset="0"/>
                <a:cs typeface="Calibri" panose="020F0502020204030204" pitchFamily="34" charset="0"/>
              </a:rPr>
              <a:t> - Protection Against Local Failure</a:t>
            </a:r>
          </a:p>
          <a:p>
            <a:pPr marL="0" indent="0">
              <a:buNone/>
            </a:pPr>
            <a:r>
              <a:rPr lang="en-IN" sz="2400" dirty="0">
                <a:latin typeface="Calibri" panose="020F0502020204030204" pitchFamily="34" charset="0"/>
                <a:cs typeface="Calibri" panose="020F0502020204030204" pitchFamily="34" charset="0"/>
              </a:rPr>
              <a:t> - Protection Against Collapse from Buckling</a:t>
            </a:r>
          </a:p>
          <a:p>
            <a:pPr marL="0" indent="0">
              <a:buNone/>
            </a:pPr>
            <a:r>
              <a:rPr lang="en-IN" sz="2400" dirty="0">
                <a:latin typeface="Calibri" panose="020F0502020204030204" pitchFamily="34" charset="0"/>
                <a:cs typeface="Calibri" panose="020F0502020204030204" pitchFamily="34" charset="0"/>
              </a:rPr>
              <a:t> - Protection Against failure from Cyclic Loading</a:t>
            </a:r>
          </a:p>
          <a:p>
            <a:pPr marL="0" indent="0">
              <a:buNone/>
            </a:pPr>
            <a:endParaRPr lang="en-IN" sz="2400" dirty="0"/>
          </a:p>
        </p:txBody>
      </p:sp>
    </p:spTree>
    <p:extLst>
      <p:ext uri="{BB962C8B-B14F-4D97-AF65-F5344CB8AC3E}">
        <p14:creationId xmlns:p14="http://schemas.microsoft.com/office/powerpoint/2010/main" val="1783857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AE8A3-072B-46F7-A30D-F726AAA0B1B6}"/>
              </a:ext>
            </a:extLst>
          </p:cNvPr>
          <p:cNvSpPr>
            <a:spLocks noGrp="1"/>
          </p:cNvSpPr>
          <p:nvPr>
            <p:ph type="title"/>
          </p:nvPr>
        </p:nvSpPr>
        <p:spPr>
          <a:xfrm>
            <a:off x="677334" y="609600"/>
            <a:ext cx="8398933" cy="1176867"/>
          </a:xfrm>
        </p:spPr>
        <p:txBody>
          <a:bodyPr>
            <a:noAutofit/>
          </a:bodyPr>
          <a:lstStyle/>
          <a:p>
            <a:r>
              <a:rPr lang="en-IN" sz="3200" dirty="0">
                <a:latin typeface="Calibri" panose="020F0502020204030204" pitchFamily="34" charset="0"/>
                <a:cs typeface="Calibri" panose="020F0502020204030204" pitchFamily="34" charset="0"/>
              </a:rPr>
              <a:t>What is Plastic collapse check in pressure components ?</a:t>
            </a:r>
          </a:p>
        </p:txBody>
      </p:sp>
      <p:sp>
        <p:nvSpPr>
          <p:cNvPr id="3" name="Content Placeholder 2">
            <a:extLst>
              <a:ext uri="{FF2B5EF4-FFF2-40B4-BE49-F238E27FC236}">
                <a16:creationId xmlns:a16="http://schemas.microsoft.com/office/drawing/2014/main" id="{248FDAAC-9335-483F-9C22-460DFAB59F1A}"/>
              </a:ext>
            </a:extLst>
          </p:cNvPr>
          <p:cNvSpPr>
            <a:spLocks noGrp="1"/>
          </p:cNvSpPr>
          <p:nvPr>
            <p:ph idx="1"/>
          </p:nvPr>
        </p:nvSpPr>
        <p:spPr>
          <a:xfrm>
            <a:off x="677334" y="1938867"/>
            <a:ext cx="8686800" cy="4102495"/>
          </a:xfrm>
        </p:spPr>
        <p:txBody>
          <a:bodyPr>
            <a:normAutofit fontScale="25000" lnSpcReduction="20000"/>
          </a:bodyPr>
          <a:lstStyle/>
          <a:p>
            <a:pPr marL="0" indent="0" algn="l">
              <a:buNone/>
            </a:pPr>
            <a:endParaRPr lang="en-US" sz="1800" b="0" i="0" u="none" strike="noStrike" baseline="0" dirty="0">
              <a:latin typeface="Cambria" panose="02040503050406030204" pitchFamily="18" charset="0"/>
            </a:endParaRPr>
          </a:p>
          <a:p>
            <a:pPr marL="0" indent="0" algn="just">
              <a:buNone/>
            </a:pPr>
            <a:r>
              <a:rPr lang="en-US" sz="9600" b="0" i="0" u="none" strike="noStrike" baseline="0" dirty="0">
                <a:latin typeface="Calibri" panose="020F0502020204030204" pitchFamily="34" charset="0"/>
                <a:cs typeface="Calibri" panose="020F0502020204030204" pitchFamily="34" charset="0"/>
              </a:rPr>
              <a:t>As per ASME  the definition of Limit-Load Method </a:t>
            </a:r>
            <a:r>
              <a:rPr lang="en-US" sz="9600" dirty="0">
                <a:latin typeface="Calibri" panose="020F0502020204030204" pitchFamily="34" charset="0"/>
                <a:cs typeface="Calibri" panose="020F0502020204030204" pitchFamily="34" charset="0"/>
              </a:rPr>
              <a:t>is “</a:t>
            </a:r>
            <a:r>
              <a:rPr lang="en-US" sz="9600" b="0" i="0" u="none" strike="noStrike" baseline="0" dirty="0">
                <a:latin typeface="Calibri" panose="020F0502020204030204" pitchFamily="34" charset="0"/>
                <a:cs typeface="Calibri" panose="020F0502020204030204" pitchFamily="34" charset="0"/>
              </a:rPr>
              <a:t> A calculation is performed to determine a lower bound to the limit load of a component. The allowable load on the component is established by applying design factors to the limit load such that the onset of gross plastic deformations (plastic collapse) will not occur”</a:t>
            </a:r>
          </a:p>
          <a:p>
            <a:pPr marL="0" indent="0" algn="just">
              <a:buNone/>
            </a:pPr>
            <a:endParaRPr lang="en-US" sz="9600" dirty="0">
              <a:latin typeface="Calibri" panose="020F0502020204030204" pitchFamily="34" charset="0"/>
              <a:cs typeface="Calibri" panose="020F0502020204030204" pitchFamily="34" charset="0"/>
            </a:endParaRPr>
          </a:p>
          <a:p>
            <a:pPr marL="0" indent="0" algn="just">
              <a:buNone/>
            </a:pPr>
            <a:r>
              <a:rPr lang="en-IN" sz="9600" dirty="0">
                <a:latin typeface="Calibri" panose="020F0502020204030204" pitchFamily="34" charset="0"/>
                <a:ea typeface="Calibri" panose="020F0502020204030204" pitchFamily="34" charset="0"/>
                <a:cs typeface="Calibri" panose="020F0502020204030204" pitchFamily="34" charset="0"/>
              </a:rPr>
              <a:t>In other words(layman) ,”</a:t>
            </a:r>
            <a:r>
              <a:rPr lang="en-IN" sz="9600" dirty="0">
                <a:effectLst/>
                <a:latin typeface="Calibri" panose="020F0502020204030204" pitchFamily="34" charset="0"/>
                <a:ea typeface="Calibri" panose="020F0502020204030204" pitchFamily="34" charset="0"/>
                <a:cs typeface="Calibri" panose="020F0502020204030204" pitchFamily="34" charset="0"/>
              </a:rPr>
              <a:t>Plastic collapse is defined  where there is general or local ductile failure of section of  pressure vessel  when applying  internal or  external load  such as pressure, nozzle thrust, dead load etc , that exceed or across the yield strength”</a:t>
            </a:r>
          </a:p>
          <a:p>
            <a:pPr marL="0" indent="0" algn="l">
              <a:buNone/>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0" indent="0" algn="l">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l">
              <a:buNone/>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0" indent="0" algn="l">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a:t>
            </a:r>
            <a:endParaRPr lang="en-IN" dirty="0"/>
          </a:p>
        </p:txBody>
      </p:sp>
    </p:spTree>
    <p:extLst>
      <p:ext uri="{BB962C8B-B14F-4D97-AF65-F5344CB8AC3E}">
        <p14:creationId xmlns:p14="http://schemas.microsoft.com/office/powerpoint/2010/main" val="232908798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3146</TotalTime>
  <Words>1721</Words>
  <Application>Microsoft Office PowerPoint</Application>
  <PresentationFormat>Widescreen</PresentationFormat>
  <Paragraphs>290</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Calibri</vt:lpstr>
      <vt:lpstr>Cambria</vt:lpstr>
      <vt:lpstr>Times New Roman</vt:lpstr>
      <vt:lpstr>Times-Roman</vt:lpstr>
      <vt:lpstr>Trebuchet MS</vt:lpstr>
      <vt:lpstr>Wingdings</vt:lpstr>
      <vt:lpstr>Wingdings 3</vt:lpstr>
      <vt:lpstr>Facet</vt:lpstr>
      <vt:lpstr>Plastic collapse study using limit load analysis for a non-circular Pressure vessel using international codes(ASME Section VIII Division 2)</vt:lpstr>
      <vt:lpstr>Introduction</vt:lpstr>
      <vt:lpstr>Design approaches on pressure vessel&amp; its components  </vt:lpstr>
      <vt:lpstr>Design by set of rules or formulae </vt:lpstr>
      <vt:lpstr>Design by analysis approach(FEA)</vt:lpstr>
      <vt:lpstr>Common design by analysis international code of practices as below,   </vt:lpstr>
      <vt:lpstr>Summary of the study</vt:lpstr>
      <vt:lpstr>ASME section VIII Div.2 </vt:lpstr>
      <vt:lpstr>What is Plastic collapse check in pressure components ?</vt:lpstr>
      <vt:lpstr>Types of Plastic Load checks</vt:lpstr>
      <vt:lpstr> In this paper the limit load method is chosen to study a non-circular vessel components (shell) and out put is compared to the ASME section VIII div 2 Criterion. </vt:lpstr>
      <vt:lpstr>Material Inputs </vt:lpstr>
      <vt:lpstr>Limit-load analysis method-(ASME requirement)</vt:lpstr>
      <vt:lpstr>Limit-load analysis method</vt:lpstr>
      <vt:lpstr>Limit-load analysis method</vt:lpstr>
      <vt:lpstr>Limit-load analysis method</vt:lpstr>
      <vt:lpstr>Limit-load analysis method</vt:lpstr>
      <vt:lpstr>Limit-load analysis method (FE solution)</vt:lpstr>
      <vt:lpstr>Results and Conclusions</vt:lpstr>
      <vt:lpstr>Results and Conclusions                                               Table-1</vt:lpstr>
      <vt:lpstr>Results and Conclusions                            Figure-1a</vt:lpstr>
      <vt:lpstr>Results and Conclusions                            Figure-1b</vt:lpstr>
      <vt:lpstr>Results and Conclusions</vt:lpstr>
      <vt:lpstr>Results and Conclusions</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Plastic collapse study using limit load analysis for a non-circular Pressure vessel using international codes(ASME Section VIII Division 2</dc:title>
  <dc:creator>SHEEBA CHRISTY R</dc:creator>
  <cp:lastModifiedBy>kingston rivington</cp:lastModifiedBy>
  <cp:revision>93</cp:revision>
  <dcterms:created xsi:type="dcterms:W3CDTF">2020-10-27T04:23:24Z</dcterms:created>
  <dcterms:modified xsi:type="dcterms:W3CDTF">2022-07-19T13:34:04Z</dcterms:modified>
</cp:coreProperties>
</file>